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86" r:id="rId3"/>
    <p:sldId id="257" r:id="rId4"/>
    <p:sldId id="258" r:id="rId5"/>
    <p:sldId id="283" r:id="rId6"/>
    <p:sldId id="287" r:id="rId7"/>
    <p:sldId id="260" r:id="rId8"/>
    <p:sldId id="264" r:id="rId9"/>
    <p:sldId id="265" r:id="rId10"/>
    <p:sldId id="266" r:id="rId11"/>
    <p:sldId id="261" r:id="rId12"/>
    <p:sldId id="262" r:id="rId13"/>
    <p:sldId id="267" r:id="rId14"/>
    <p:sldId id="284" r:id="rId15"/>
    <p:sldId id="268" r:id="rId16"/>
    <p:sldId id="269" r:id="rId17"/>
    <p:sldId id="270" r:id="rId18"/>
    <p:sldId id="272" r:id="rId19"/>
    <p:sldId id="275" r:id="rId20"/>
    <p:sldId id="276" r:id="rId21"/>
    <p:sldId id="278" r:id="rId22"/>
    <p:sldId id="279" r:id="rId23"/>
    <p:sldId id="280" r:id="rId24"/>
    <p:sldId id="281" r:id="rId25"/>
    <p:sldId id="285" r:id="rId26"/>
    <p:sldId id="28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1533F7-3FEC-B21F-EB12-04E4C088B026}" v="83" dt="2023-12-06T18:50:40.709"/>
    <p1510:client id="{0DCF3421-BA73-5AD6-A14C-4FB4BDE7F9B3}" v="103" dt="2023-12-07T17:52:54.127"/>
    <p1510:client id="{1F9851C9-6DF1-0FA3-132A-33711EC58844}" v="24" dt="2023-12-07T17:55:40.198"/>
    <p1510:client id="{291E24F1-7075-69E9-076F-A8E8BFCC67D6}" v="1" dt="2023-12-06T15:42:09.238"/>
    <p1510:client id="{2AB94CAA-FB7F-D7CB-8522-8475EF9CDDEA}" v="260" dt="2023-12-08T05:21:30.366"/>
    <p1510:client id="{3BEF35EF-C25D-369E-E7CD-9A1885400F25}" v="38" dt="2023-12-07T11:21:37.034"/>
    <p1510:client id="{48AA3050-D943-4BEB-AD3B-769B440636C1}" v="1" dt="2023-12-08T05:08:11.495"/>
    <p1510:client id="{4AAC4986-277F-D35C-0693-61E1A0690C82}" v="75" dt="2023-12-06T12:09:43.213"/>
    <p1510:client id="{5FD6CB30-7C04-B54B-856F-D3D6D90BF982}" v="44" dt="2023-12-08T05:32:12.654"/>
    <p1510:client id="{65C8EE6E-828D-D811-2D6A-ACD6424056A5}" v="215" dt="2023-12-06T12:44:32.860"/>
    <p1510:client id="{8FC72476-B852-2D4F-7432-4D2C7A98925C}" v="1797" dt="2023-12-06T18:34:49.780"/>
    <p1510:client id="{98AD3835-19D6-6DB6-0F45-B9FCD31FA75E}" v="448" dt="2023-12-06T12:30:47.115"/>
    <p1510:client id="{A00FE38C-D9B7-E5E9-4EEF-E12C4555146F}" v="6" dt="2023-12-07T13:31:06.505"/>
    <p1510:client id="{A82D38E9-7819-438B-B9C9-4783B5BBA3DE}" v="307" dt="2023-12-06T16:46:37.037"/>
    <p1510:client id="{A934C9EF-0EB7-69FB-DB43-45F64E65053C}" v="23" dt="2023-12-06T11:11:16.104"/>
    <p1510:client id="{B247D2A1-96FC-0A82-24E0-EC884362D279}" v="4" dt="2023-12-06T15:52:03.9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diagrams/_rels/data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06B591E-D3A7-47F7-887A-B02710856BE7}" type="doc">
      <dgm:prSet loTypeId="urn:microsoft.com/office/officeart/2005/8/layout/hierarchy2" loCatId="hierarchy" qsTypeId="urn:microsoft.com/office/officeart/2005/8/quickstyle/simple5" qsCatId="simple" csTypeId="urn:microsoft.com/office/officeart/2005/8/colors/colorful2" csCatId="colorful" phldr="1"/>
      <dgm:spPr/>
      <dgm:t>
        <a:bodyPr/>
        <a:lstStyle/>
        <a:p>
          <a:endParaRPr lang="en-US"/>
        </a:p>
      </dgm:t>
    </dgm:pt>
    <dgm:pt modelId="{2BAB799C-F9A5-46D4-BD7D-A47675558830}">
      <dgm:prSet phldrT="[Text]" phldr="0"/>
      <dgm:spPr/>
      <dgm:t>
        <a:bodyPr/>
        <a:lstStyle/>
        <a:p>
          <a:r>
            <a:rPr lang="en-US">
              <a:latin typeface="Calibri Light" panose="020F0302020204030204"/>
            </a:rPr>
            <a:t>Introduction</a:t>
          </a:r>
          <a:endParaRPr lang="en-US"/>
        </a:p>
      </dgm:t>
    </dgm:pt>
    <dgm:pt modelId="{690C2B09-CCFF-460F-A5BC-BFDE81225826}" type="parTrans" cxnId="{88C0B412-4424-41FD-B7EC-20FBD7F7FC8B}">
      <dgm:prSet/>
      <dgm:spPr/>
      <dgm:t>
        <a:bodyPr/>
        <a:lstStyle/>
        <a:p>
          <a:endParaRPr lang="en-US"/>
        </a:p>
      </dgm:t>
    </dgm:pt>
    <dgm:pt modelId="{5B7A81D1-FD1E-4C57-989C-3F5C2E5C789E}" type="sibTrans" cxnId="{88C0B412-4424-41FD-B7EC-20FBD7F7FC8B}">
      <dgm:prSet/>
      <dgm:spPr/>
      <dgm:t>
        <a:bodyPr/>
        <a:lstStyle/>
        <a:p>
          <a:endParaRPr lang="en-US"/>
        </a:p>
      </dgm:t>
    </dgm:pt>
    <dgm:pt modelId="{0039C5E7-5E84-43C0-9873-1624C114CD39}">
      <dgm:prSet phldrT="[Text]" phldr="0"/>
      <dgm:spPr/>
      <dgm:t>
        <a:bodyPr/>
        <a:lstStyle/>
        <a:p>
          <a:r>
            <a:rPr lang="en-US">
              <a:latin typeface="Calibri Light" panose="020F0302020204030204"/>
            </a:rPr>
            <a:t>Objectives</a:t>
          </a:r>
          <a:endParaRPr lang="en-US"/>
        </a:p>
      </dgm:t>
    </dgm:pt>
    <dgm:pt modelId="{615A6056-A437-4D75-AF61-DE09F115BA3A}" type="parTrans" cxnId="{CAF70328-C18B-442F-B447-2004C5C706A6}">
      <dgm:prSet/>
      <dgm:spPr/>
      <dgm:t>
        <a:bodyPr/>
        <a:lstStyle/>
        <a:p>
          <a:endParaRPr lang="en-US"/>
        </a:p>
      </dgm:t>
    </dgm:pt>
    <dgm:pt modelId="{9773AFD7-05E9-4723-9AED-05C035457AD8}" type="sibTrans" cxnId="{CAF70328-C18B-442F-B447-2004C5C706A6}">
      <dgm:prSet/>
      <dgm:spPr/>
      <dgm:t>
        <a:bodyPr/>
        <a:lstStyle/>
        <a:p>
          <a:endParaRPr lang="en-US"/>
        </a:p>
      </dgm:t>
    </dgm:pt>
    <dgm:pt modelId="{D254AEA2-E628-43E7-B887-1DDA08728005}">
      <dgm:prSet phldrT="[Text]" phldr="0"/>
      <dgm:spPr/>
      <dgm:t>
        <a:bodyPr/>
        <a:lstStyle/>
        <a:p>
          <a:r>
            <a:rPr lang="en-US">
              <a:latin typeface="Calibri Light" panose="020F0302020204030204"/>
            </a:rPr>
            <a:t>What?</a:t>
          </a:r>
          <a:endParaRPr lang="en-US"/>
        </a:p>
      </dgm:t>
    </dgm:pt>
    <dgm:pt modelId="{68C73271-0FB4-4E0D-A581-94353E61DA19}" type="parTrans" cxnId="{4D3F54AA-68B3-4D41-9F7F-4DFBC2FCC869}">
      <dgm:prSet/>
      <dgm:spPr/>
      <dgm:t>
        <a:bodyPr/>
        <a:lstStyle/>
        <a:p>
          <a:endParaRPr lang="en-US"/>
        </a:p>
      </dgm:t>
    </dgm:pt>
    <dgm:pt modelId="{EE7C11AB-9D6A-4A64-AA82-FA5024FCD5BD}" type="sibTrans" cxnId="{4D3F54AA-68B3-4D41-9F7F-4DFBC2FCC869}">
      <dgm:prSet/>
      <dgm:spPr/>
      <dgm:t>
        <a:bodyPr/>
        <a:lstStyle/>
        <a:p>
          <a:endParaRPr lang="en-US"/>
        </a:p>
      </dgm:t>
    </dgm:pt>
    <dgm:pt modelId="{13736A7E-3512-4B82-B4E9-A3466729FEB7}">
      <dgm:prSet phldrT="[Text]" phldr="0"/>
      <dgm:spPr/>
      <dgm:t>
        <a:bodyPr/>
        <a:lstStyle/>
        <a:p>
          <a:r>
            <a:rPr lang="en-US">
              <a:latin typeface="Calibri Light" panose="020F0302020204030204"/>
            </a:rPr>
            <a:t>How?</a:t>
          </a:r>
          <a:endParaRPr lang="en-US"/>
        </a:p>
      </dgm:t>
    </dgm:pt>
    <dgm:pt modelId="{F3237A00-766F-4B1A-A823-D686DF4E0747}" type="parTrans" cxnId="{338F112A-71B8-41E2-8271-AAA50AF9B957}">
      <dgm:prSet/>
      <dgm:spPr/>
      <dgm:t>
        <a:bodyPr/>
        <a:lstStyle/>
        <a:p>
          <a:endParaRPr lang="en-US"/>
        </a:p>
      </dgm:t>
    </dgm:pt>
    <dgm:pt modelId="{BCE9533D-2986-478F-9501-1F1B5988F498}" type="sibTrans" cxnId="{338F112A-71B8-41E2-8271-AAA50AF9B957}">
      <dgm:prSet/>
      <dgm:spPr/>
      <dgm:t>
        <a:bodyPr/>
        <a:lstStyle/>
        <a:p>
          <a:endParaRPr lang="en-US"/>
        </a:p>
      </dgm:t>
    </dgm:pt>
    <dgm:pt modelId="{F76D1494-482C-48C3-ACC0-4554EC9D9482}">
      <dgm:prSet phldrT="[Text]" phldr="0"/>
      <dgm:spPr>
        <a:solidFill>
          <a:srgbClr val="0070C0"/>
        </a:solidFill>
      </dgm:spPr>
      <dgm:t>
        <a:bodyPr/>
        <a:lstStyle/>
        <a:p>
          <a:pPr rtl="0"/>
          <a:r>
            <a:rPr lang="en-US">
              <a:latin typeface="Calibri Light" panose="020F0302020204030204"/>
            </a:rPr>
            <a:t>3D CNN</a:t>
          </a:r>
          <a:endParaRPr lang="en-US"/>
        </a:p>
      </dgm:t>
    </dgm:pt>
    <dgm:pt modelId="{C8A8C523-ED1B-4885-A77B-C004BE71B113}" type="parTrans" cxnId="{FCD1CFD4-8889-45EC-804E-BC07C0F694FD}">
      <dgm:prSet/>
      <dgm:spPr/>
      <dgm:t>
        <a:bodyPr/>
        <a:lstStyle/>
        <a:p>
          <a:endParaRPr lang="en-US"/>
        </a:p>
      </dgm:t>
    </dgm:pt>
    <dgm:pt modelId="{FB6F6C17-66ED-462E-8F63-4B62DE84D1AA}" type="sibTrans" cxnId="{FCD1CFD4-8889-45EC-804E-BC07C0F694FD}">
      <dgm:prSet/>
      <dgm:spPr/>
      <dgm:t>
        <a:bodyPr/>
        <a:lstStyle/>
        <a:p>
          <a:endParaRPr lang="en-US"/>
        </a:p>
      </dgm:t>
    </dgm:pt>
    <dgm:pt modelId="{1F236026-5944-48B1-87B9-8E01A0F17C66}">
      <dgm:prSet phldrT="[Text]" phldr="0"/>
      <dgm:spPr>
        <a:solidFill>
          <a:srgbClr val="0070C0"/>
        </a:solidFill>
      </dgm:spPr>
      <dgm:t>
        <a:bodyPr/>
        <a:lstStyle/>
        <a:p>
          <a:pPr rtl="0"/>
          <a:r>
            <a:rPr lang="en-US">
              <a:latin typeface="Calibri Light" panose="020F0302020204030204"/>
            </a:rPr>
            <a:t>CNN RNN</a:t>
          </a:r>
          <a:endParaRPr lang="en-US"/>
        </a:p>
      </dgm:t>
    </dgm:pt>
    <dgm:pt modelId="{0ADFE40F-018A-4105-A1A5-DD15C2227B03}" type="parTrans" cxnId="{B4F3F050-72DA-4D6A-9629-B6D4080C5017}">
      <dgm:prSet/>
      <dgm:spPr/>
      <dgm:t>
        <a:bodyPr/>
        <a:lstStyle/>
        <a:p>
          <a:endParaRPr lang="en-US"/>
        </a:p>
      </dgm:t>
    </dgm:pt>
    <dgm:pt modelId="{AB966A6F-2275-45D0-AD66-FF3B61A3DED6}" type="sibTrans" cxnId="{B4F3F050-72DA-4D6A-9629-B6D4080C5017}">
      <dgm:prSet/>
      <dgm:spPr/>
      <dgm:t>
        <a:bodyPr/>
        <a:lstStyle/>
        <a:p>
          <a:endParaRPr lang="en-US"/>
        </a:p>
      </dgm:t>
    </dgm:pt>
    <dgm:pt modelId="{0266BB84-307B-4D22-945D-F55E2DDCC65A}">
      <dgm:prSet phldrT="[Text]" phldr="0"/>
      <dgm:spPr/>
      <dgm:t>
        <a:bodyPr/>
        <a:lstStyle/>
        <a:p>
          <a:pPr rtl="0"/>
          <a:r>
            <a:rPr lang="en-US">
              <a:latin typeface="Calibri Light" panose="020F0302020204030204"/>
            </a:rPr>
            <a:t>Results and Output</a:t>
          </a:r>
          <a:endParaRPr lang="en-US"/>
        </a:p>
      </dgm:t>
    </dgm:pt>
    <dgm:pt modelId="{05CD7B35-E32C-46B9-8648-F7050BC4F7B6}" type="parTrans" cxnId="{ED2F544C-740E-4597-83B8-77D430F38A77}">
      <dgm:prSet/>
      <dgm:spPr/>
      <dgm:t>
        <a:bodyPr/>
        <a:lstStyle/>
        <a:p>
          <a:endParaRPr lang="en-US"/>
        </a:p>
      </dgm:t>
    </dgm:pt>
    <dgm:pt modelId="{BBEB5843-1D85-4BD5-8B2A-DF6994BFB6FA}" type="sibTrans" cxnId="{ED2F544C-740E-4597-83B8-77D430F38A77}">
      <dgm:prSet/>
      <dgm:spPr/>
      <dgm:t>
        <a:bodyPr/>
        <a:lstStyle/>
        <a:p>
          <a:endParaRPr lang="en-US"/>
        </a:p>
      </dgm:t>
    </dgm:pt>
    <dgm:pt modelId="{9DFA3C4E-6A8B-433B-8853-6DEA48F82C6F}">
      <dgm:prSet phldrT="[Text]" phldr="0"/>
      <dgm:spPr/>
      <dgm:t>
        <a:bodyPr/>
        <a:lstStyle/>
        <a:p>
          <a:r>
            <a:rPr lang="en-US">
              <a:latin typeface="Calibri Light" panose="020F0302020204030204"/>
            </a:rPr>
            <a:t>Conclusion</a:t>
          </a:r>
          <a:endParaRPr lang="en-US"/>
        </a:p>
      </dgm:t>
    </dgm:pt>
    <dgm:pt modelId="{A5100AF2-9E59-4EDC-8207-4C898F293B7D}" type="parTrans" cxnId="{55850778-8D9F-402B-8332-22D862358721}">
      <dgm:prSet/>
      <dgm:spPr/>
      <dgm:t>
        <a:bodyPr/>
        <a:lstStyle/>
        <a:p>
          <a:endParaRPr lang="en-US"/>
        </a:p>
      </dgm:t>
    </dgm:pt>
    <dgm:pt modelId="{7C339E54-C38B-42F8-9AF3-4BD168037741}" type="sibTrans" cxnId="{55850778-8D9F-402B-8332-22D862358721}">
      <dgm:prSet/>
      <dgm:spPr/>
      <dgm:t>
        <a:bodyPr/>
        <a:lstStyle/>
        <a:p>
          <a:endParaRPr lang="en-US"/>
        </a:p>
      </dgm:t>
    </dgm:pt>
    <dgm:pt modelId="{A92A393D-D340-479D-8F92-4E2595E19F04}">
      <dgm:prSet phldrT="[Text]" phldr="0"/>
      <dgm:spPr/>
      <dgm:t>
        <a:bodyPr/>
        <a:lstStyle/>
        <a:p>
          <a:pPr rtl="0"/>
          <a:r>
            <a:rPr lang="en-US">
              <a:latin typeface="Calibri Light" panose="020F0302020204030204"/>
            </a:rPr>
            <a:t>Future Scope</a:t>
          </a:r>
          <a:endParaRPr lang="en-US"/>
        </a:p>
      </dgm:t>
    </dgm:pt>
    <dgm:pt modelId="{CAE7900A-88B7-48F7-A8B7-DADA09275F6F}" type="parTrans" cxnId="{E217B164-197D-47C3-B21D-912BAA02B595}">
      <dgm:prSet/>
      <dgm:spPr/>
      <dgm:t>
        <a:bodyPr/>
        <a:lstStyle/>
        <a:p>
          <a:endParaRPr lang="en-US"/>
        </a:p>
      </dgm:t>
    </dgm:pt>
    <dgm:pt modelId="{FB01004B-BBE7-4B71-ABA6-C6D4FBEBC6AD}" type="sibTrans" cxnId="{E217B164-197D-47C3-B21D-912BAA02B595}">
      <dgm:prSet/>
      <dgm:spPr/>
      <dgm:t>
        <a:bodyPr/>
        <a:lstStyle/>
        <a:p>
          <a:endParaRPr lang="en-US"/>
        </a:p>
      </dgm:t>
    </dgm:pt>
    <dgm:pt modelId="{BE1B46F7-A664-40AD-BF5F-56F90CE2E4F3}">
      <dgm:prSet phldr="0"/>
      <dgm:spPr/>
      <dgm:t>
        <a:bodyPr/>
        <a:lstStyle/>
        <a:p>
          <a:r>
            <a:rPr lang="en-US">
              <a:latin typeface="Calibri Light" panose="020F0302020204030204"/>
            </a:rPr>
            <a:t>Dataset</a:t>
          </a:r>
        </a:p>
      </dgm:t>
    </dgm:pt>
    <dgm:pt modelId="{4CE431E0-AA71-49D4-A315-F7F9B7364793}" type="parTrans" cxnId="{D92DA5C8-47ED-459E-A07B-C056EEEE3894}">
      <dgm:prSet/>
      <dgm:spPr/>
    </dgm:pt>
    <dgm:pt modelId="{7C87A1B7-BE16-41DC-8C95-3F3AE3B9B452}" type="sibTrans" cxnId="{D92DA5C8-47ED-459E-A07B-C056EEEE3894}">
      <dgm:prSet/>
      <dgm:spPr/>
    </dgm:pt>
    <dgm:pt modelId="{B3F3203F-7245-4409-A561-9AE3C6BD6BD8}" type="pres">
      <dgm:prSet presAssocID="{206B591E-D3A7-47F7-887A-B02710856BE7}" presName="diagram" presStyleCnt="0">
        <dgm:presLayoutVars>
          <dgm:chPref val="1"/>
          <dgm:dir/>
          <dgm:animOne val="branch"/>
          <dgm:animLvl val="lvl"/>
          <dgm:resizeHandles val="exact"/>
        </dgm:presLayoutVars>
      </dgm:prSet>
      <dgm:spPr/>
    </dgm:pt>
    <dgm:pt modelId="{1920C5BD-FBC9-4BD5-8B2C-5DDB8BD6A3BC}" type="pres">
      <dgm:prSet presAssocID="{2BAB799C-F9A5-46D4-BD7D-A47675558830}" presName="root1" presStyleCnt="0"/>
      <dgm:spPr/>
    </dgm:pt>
    <dgm:pt modelId="{468CBAFD-F5BC-4B90-971A-2CBA78AE9F44}" type="pres">
      <dgm:prSet presAssocID="{2BAB799C-F9A5-46D4-BD7D-A47675558830}" presName="LevelOneTextNode" presStyleLbl="node0" presStyleIdx="0" presStyleCnt="8">
        <dgm:presLayoutVars>
          <dgm:chPref val="3"/>
        </dgm:presLayoutVars>
      </dgm:prSet>
      <dgm:spPr/>
    </dgm:pt>
    <dgm:pt modelId="{76C8E9ED-CAAE-4A70-86EB-CE4CFDC5A3F6}" type="pres">
      <dgm:prSet presAssocID="{2BAB799C-F9A5-46D4-BD7D-A47675558830}" presName="level2hierChild" presStyleCnt="0"/>
      <dgm:spPr/>
    </dgm:pt>
    <dgm:pt modelId="{1141D7D3-D6C7-4B92-8C57-1907D5D30ABB}" type="pres">
      <dgm:prSet presAssocID="{0039C5E7-5E84-43C0-9873-1624C114CD39}" presName="root1" presStyleCnt="0"/>
      <dgm:spPr/>
    </dgm:pt>
    <dgm:pt modelId="{5AD6096E-5214-43B9-92DC-34A45C5080F5}" type="pres">
      <dgm:prSet presAssocID="{0039C5E7-5E84-43C0-9873-1624C114CD39}" presName="LevelOneTextNode" presStyleLbl="node0" presStyleIdx="1" presStyleCnt="8">
        <dgm:presLayoutVars>
          <dgm:chPref val="3"/>
        </dgm:presLayoutVars>
      </dgm:prSet>
      <dgm:spPr/>
    </dgm:pt>
    <dgm:pt modelId="{F8A2BE6F-6816-4550-820E-713D133F33A2}" type="pres">
      <dgm:prSet presAssocID="{0039C5E7-5E84-43C0-9873-1624C114CD39}" presName="level2hierChild" presStyleCnt="0"/>
      <dgm:spPr/>
    </dgm:pt>
    <dgm:pt modelId="{3B535823-DC98-4654-99BD-169CAE3D6B09}" type="pres">
      <dgm:prSet presAssocID="{BE1B46F7-A664-40AD-BF5F-56F90CE2E4F3}" presName="root1" presStyleCnt="0"/>
      <dgm:spPr/>
    </dgm:pt>
    <dgm:pt modelId="{9AA64DAB-9824-4FC7-9861-9C2141FF9172}" type="pres">
      <dgm:prSet presAssocID="{BE1B46F7-A664-40AD-BF5F-56F90CE2E4F3}" presName="LevelOneTextNode" presStyleLbl="node0" presStyleIdx="2" presStyleCnt="8">
        <dgm:presLayoutVars>
          <dgm:chPref val="3"/>
        </dgm:presLayoutVars>
      </dgm:prSet>
      <dgm:spPr/>
    </dgm:pt>
    <dgm:pt modelId="{755DE1DA-BBDD-49D6-81A3-F7EA079E17E0}" type="pres">
      <dgm:prSet presAssocID="{BE1B46F7-A664-40AD-BF5F-56F90CE2E4F3}" presName="level2hierChild" presStyleCnt="0"/>
      <dgm:spPr/>
    </dgm:pt>
    <dgm:pt modelId="{CC196C4E-CAA3-438C-9738-5E54D519BED8}" type="pres">
      <dgm:prSet presAssocID="{D254AEA2-E628-43E7-B887-1DDA08728005}" presName="root1" presStyleCnt="0"/>
      <dgm:spPr/>
    </dgm:pt>
    <dgm:pt modelId="{E0FC24BC-27D2-4C06-8034-293E9A6851C2}" type="pres">
      <dgm:prSet presAssocID="{D254AEA2-E628-43E7-B887-1DDA08728005}" presName="LevelOneTextNode" presStyleLbl="node0" presStyleIdx="3" presStyleCnt="8">
        <dgm:presLayoutVars>
          <dgm:chPref val="3"/>
        </dgm:presLayoutVars>
      </dgm:prSet>
      <dgm:spPr/>
    </dgm:pt>
    <dgm:pt modelId="{60CD8928-370A-459B-B450-4F83898CB0FB}" type="pres">
      <dgm:prSet presAssocID="{D254AEA2-E628-43E7-B887-1DDA08728005}" presName="level2hierChild" presStyleCnt="0"/>
      <dgm:spPr/>
    </dgm:pt>
    <dgm:pt modelId="{F6B06D9E-6D68-4FD3-9D8D-BB5C35143BFF}" type="pres">
      <dgm:prSet presAssocID="{13736A7E-3512-4B82-B4E9-A3466729FEB7}" presName="root1" presStyleCnt="0"/>
      <dgm:spPr/>
    </dgm:pt>
    <dgm:pt modelId="{927D248C-AA69-4263-A917-8D57A302D7E4}" type="pres">
      <dgm:prSet presAssocID="{13736A7E-3512-4B82-B4E9-A3466729FEB7}" presName="LevelOneTextNode" presStyleLbl="node0" presStyleIdx="4" presStyleCnt="8">
        <dgm:presLayoutVars>
          <dgm:chPref val="3"/>
        </dgm:presLayoutVars>
      </dgm:prSet>
      <dgm:spPr/>
    </dgm:pt>
    <dgm:pt modelId="{25033D2F-B991-40C5-922D-D641E29FD8BC}" type="pres">
      <dgm:prSet presAssocID="{13736A7E-3512-4B82-B4E9-A3466729FEB7}" presName="level2hierChild" presStyleCnt="0"/>
      <dgm:spPr/>
    </dgm:pt>
    <dgm:pt modelId="{4257C567-9C4B-4855-899D-C3FF9473858D}" type="pres">
      <dgm:prSet presAssocID="{C8A8C523-ED1B-4885-A77B-C004BE71B113}" presName="conn2-1" presStyleLbl="parChTrans1D2" presStyleIdx="0" presStyleCnt="2"/>
      <dgm:spPr/>
    </dgm:pt>
    <dgm:pt modelId="{2B78DF25-50F4-4153-9AA6-1096ED58A244}" type="pres">
      <dgm:prSet presAssocID="{C8A8C523-ED1B-4885-A77B-C004BE71B113}" presName="connTx" presStyleLbl="parChTrans1D2" presStyleIdx="0" presStyleCnt="2"/>
      <dgm:spPr/>
    </dgm:pt>
    <dgm:pt modelId="{3C1C1160-331A-466F-AA77-5977F8CF602A}" type="pres">
      <dgm:prSet presAssocID="{F76D1494-482C-48C3-ACC0-4554EC9D9482}" presName="root2" presStyleCnt="0"/>
      <dgm:spPr/>
    </dgm:pt>
    <dgm:pt modelId="{3D8B7BAD-3E7B-4302-81EA-F25848B1EDDB}" type="pres">
      <dgm:prSet presAssocID="{F76D1494-482C-48C3-ACC0-4554EC9D9482}" presName="LevelTwoTextNode" presStyleLbl="node2" presStyleIdx="0" presStyleCnt="2">
        <dgm:presLayoutVars>
          <dgm:chPref val="3"/>
        </dgm:presLayoutVars>
      </dgm:prSet>
      <dgm:spPr/>
    </dgm:pt>
    <dgm:pt modelId="{FE78BC3A-3E35-477B-A916-ABAD020F1372}" type="pres">
      <dgm:prSet presAssocID="{F76D1494-482C-48C3-ACC0-4554EC9D9482}" presName="level3hierChild" presStyleCnt="0"/>
      <dgm:spPr/>
    </dgm:pt>
    <dgm:pt modelId="{3172F059-068A-4AB9-B4E1-8CD59CD0AB19}" type="pres">
      <dgm:prSet presAssocID="{0ADFE40F-018A-4105-A1A5-DD15C2227B03}" presName="conn2-1" presStyleLbl="parChTrans1D2" presStyleIdx="1" presStyleCnt="2"/>
      <dgm:spPr/>
    </dgm:pt>
    <dgm:pt modelId="{F7490C3D-E5A2-4527-AD5D-3B0777681EBF}" type="pres">
      <dgm:prSet presAssocID="{0ADFE40F-018A-4105-A1A5-DD15C2227B03}" presName="connTx" presStyleLbl="parChTrans1D2" presStyleIdx="1" presStyleCnt="2"/>
      <dgm:spPr/>
    </dgm:pt>
    <dgm:pt modelId="{1BA1A7E2-073B-486E-A1A4-673EFB5CD4B5}" type="pres">
      <dgm:prSet presAssocID="{1F236026-5944-48B1-87B9-8E01A0F17C66}" presName="root2" presStyleCnt="0"/>
      <dgm:spPr/>
    </dgm:pt>
    <dgm:pt modelId="{DFB6BE47-5B7A-4B22-955A-769EE4007AF2}" type="pres">
      <dgm:prSet presAssocID="{1F236026-5944-48B1-87B9-8E01A0F17C66}" presName="LevelTwoTextNode" presStyleLbl="node2" presStyleIdx="1" presStyleCnt="2">
        <dgm:presLayoutVars>
          <dgm:chPref val="3"/>
        </dgm:presLayoutVars>
      </dgm:prSet>
      <dgm:spPr/>
    </dgm:pt>
    <dgm:pt modelId="{A9666525-1294-48DF-8DB5-5773220FB031}" type="pres">
      <dgm:prSet presAssocID="{1F236026-5944-48B1-87B9-8E01A0F17C66}" presName="level3hierChild" presStyleCnt="0"/>
      <dgm:spPr/>
    </dgm:pt>
    <dgm:pt modelId="{91E09252-B2D2-4B3B-A35A-6497CB6A7FAC}" type="pres">
      <dgm:prSet presAssocID="{0266BB84-307B-4D22-945D-F55E2DDCC65A}" presName="root1" presStyleCnt="0"/>
      <dgm:spPr/>
    </dgm:pt>
    <dgm:pt modelId="{8B03C2D6-581B-44BD-89E0-5F36667FD14F}" type="pres">
      <dgm:prSet presAssocID="{0266BB84-307B-4D22-945D-F55E2DDCC65A}" presName="LevelOneTextNode" presStyleLbl="node0" presStyleIdx="5" presStyleCnt="8">
        <dgm:presLayoutVars>
          <dgm:chPref val="3"/>
        </dgm:presLayoutVars>
      </dgm:prSet>
      <dgm:spPr/>
    </dgm:pt>
    <dgm:pt modelId="{BFDEC4E9-0BA9-4C7F-9293-DF8E84686E3D}" type="pres">
      <dgm:prSet presAssocID="{0266BB84-307B-4D22-945D-F55E2DDCC65A}" presName="level2hierChild" presStyleCnt="0"/>
      <dgm:spPr/>
    </dgm:pt>
    <dgm:pt modelId="{7CD631DA-86E1-4C70-AD8A-0BCBECFD42A8}" type="pres">
      <dgm:prSet presAssocID="{9DFA3C4E-6A8B-433B-8853-6DEA48F82C6F}" presName="root1" presStyleCnt="0"/>
      <dgm:spPr/>
    </dgm:pt>
    <dgm:pt modelId="{A3F6D22D-1B76-4412-8DA9-E01F64D2956E}" type="pres">
      <dgm:prSet presAssocID="{9DFA3C4E-6A8B-433B-8853-6DEA48F82C6F}" presName="LevelOneTextNode" presStyleLbl="node0" presStyleIdx="6" presStyleCnt="8">
        <dgm:presLayoutVars>
          <dgm:chPref val="3"/>
        </dgm:presLayoutVars>
      </dgm:prSet>
      <dgm:spPr/>
    </dgm:pt>
    <dgm:pt modelId="{4EC3B050-27F3-46E5-A7F7-AAD7A99EDE46}" type="pres">
      <dgm:prSet presAssocID="{9DFA3C4E-6A8B-433B-8853-6DEA48F82C6F}" presName="level2hierChild" presStyleCnt="0"/>
      <dgm:spPr/>
    </dgm:pt>
    <dgm:pt modelId="{945EBA57-A408-4D95-9D16-61CA14A37664}" type="pres">
      <dgm:prSet presAssocID="{A92A393D-D340-479D-8F92-4E2595E19F04}" presName="root1" presStyleCnt="0"/>
      <dgm:spPr/>
    </dgm:pt>
    <dgm:pt modelId="{E8EE6399-B5CB-4D90-B191-DE937B839912}" type="pres">
      <dgm:prSet presAssocID="{A92A393D-D340-479D-8F92-4E2595E19F04}" presName="LevelOneTextNode" presStyleLbl="node0" presStyleIdx="7" presStyleCnt="8">
        <dgm:presLayoutVars>
          <dgm:chPref val="3"/>
        </dgm:presLayoutVars>
      </dgm:prSet>
      <dgm:spPr/>
    </dgm:pt>
    <dgm:pt modelId="{B8E2B918-8C15-468C-ADE9-F0B012A33534}" type="pres">
      <dgm:prSet presAssocID="{A92A393D-D340-479D-8F92-4E2595E19F04}" presName="level2hierChild" presStyleCnt="0"/>
      <dgm:spPr/>
    </dgm:pt>
  </dgm:ptLst>
  <dgm:cxnLst>
    <dgm:cxn modelId="{F94C8C04-71A8-4A41-9496-A79BF484115F}" type="presOf" srcId="{13736A7E-3512-4B82-B4E9-A3466729FEB7}" destId="{927D248C-AA69-4263-A917-8D57A302D7E4}" srcOrd="0" destOrd="0" presId="urn:microsoft.com/office/officeart/2005/8/layout/hierarchy2"/>
    <dgm:cxn modelId="{2A707708-827E-41B1-8580-EA10A20381B2}" type="presOf" srcId="{0039C5E7-5E84-43C0-9873-1624C114CD39}" destId="{5AD6096E-5214-43B9-92DC-34A45C5080F5}" srcOrd="0" destOrd="0" presId="urn:microsoft.com/office/officeart/2005/8/layout/hierarchy2"/>
    <dgm:cxn modelId="{70C8FF0E-37F3-4322-A627-37BA95738F4E}" type="presOf" srcId="{1F236026-5944-48B1-87B9-8E01A0F17C66}" destId="{DFB6BE47-5B7A-4B22-955A-769EE4007AF2}" srcOrd="0" destOrd="0" presId="urn:microsoft.com/office/officeart/2005/8/layout/hierarchy2"/>
    <dgm:cxn modelId="{88C0B412-4424-41FD-B7EC-20FBD7F7FC8B}" srcId="{206B591E-D3A7-47F7-887A-B02710856BE7}" destId="{2BAB799C-F9A5-46D4-BD7D-A47675558830}" srcOrd="0" destOrd="0" parTransId="{690C2B09-CCFF-460F-A5BC-BFDE81225826}" sibTransId="{5B7A81D1-FD1E-4C57-989C-3F5C2E5C789E}"/>
    <dgm:cxn modelId="{CAF70328-C18B-442F-B447-2004C5C706A6}" srcId="{206B591E-D3A7-47F7-887A-B02710856BE7}" destId="{0039C5E7-5E84-43C0-9873-1624C114CD39}" srcOrd="1" destOrd="0" parTransId="{615A6056-A437-4D75-AF61-DE09F115BA3A}" sibTransId="{9773AFD7-05E9-4723-9AED-05C035457AD8}"/>
    <dgm:cxn modelId="{338F112A-71B8-41E2-8271-AAA50AF9B957}" srcId="{206B591E-D3A7-47F7-887A-B02710856BE7}" destId="{13736A7E-3512-4B82-B4E9-A3466729FEB7}" srcOrd="4" destOrd="0" parTransId="{F3237A00-766F-4B1A-A823-D686DF4E0747}" sibTransId="{BCE9533D-2986-478F-9501-1F1B5988F498}"/>
    <dgm:cxn modelId="{AD92CD2B-7313-43BB-A814-0037E505B698}" type="presOf" srcId="{0ADFE40F-018A-4105-A1A5-DD15C2227B03}" destId="{F7490C3D-E5A2-4527-AD5D-3B0777681EBF}" srcOrd="1" destOrd="0" presId="urn:microsoft.com/office/officeart/2005/8/layout/hierarchy2"/>
    <dgm:cxn modelId="{E217B164-197D-47C3-B21D-912BAA02B595}" srcId="{206B591E-D3A7-47F7-887A-B02710856BE7}" destId="{A92A393D-D340-479D-8F92-4E2595E19F04}" srcOrd="7" destOrd="0" parTransId="{CAE7900A-88B7-48F7-A8B7-DADA09275F6F}" sibTransId="{FB01004B-BBE7-4B71-ABA6-C6D4FBEBC6AD}"/>
    <dgm:cxn modelId="{2F9E656B-8A8E-47BB-89DF-EE964F1FA9AD}" type="presOf" srcId="{0ADFE40F-018A-4105-A1A5-DD15C2227B03}" destId="{3172F059-068A-4AB9-B4E1-8CD59CD0AB19}" srcOrd="0" destOrd="0" presId="urn:microsoft.com/office/officeart/2005/8/layout/hierarchy2"/>
    <dgm:cxn modelId="{ED2F544C-740E-4597-83B8-77D430F38A77}" srcId="{206B591E-D3A7-47F7-887A-B02710856BE7}" destId="{0266BB84-307B-4D22-945D-F55E2DDCC65A}" srcOrd="5" destOrd="0" parTransId="{05CD7B35-E32C-46B9-8648-F7050BC4F7B6}" sibTransId="{BBEB5843-1D85-4BD5-8B2A-DF6994BFB6FA}"/>
    <dgm:cxn modelId="{9F44EB70-912B-48CF-B2DD-2D79C3C37F75}" type="presOf" srcId="{BE1B46F7-A664-40AD-BF5F-56F90CE2E4F3}" destId="{9AA64DAB-9824-4FC7-9861-9C2141FF9172}" srcOrd="0" destOrd="0" presId="urn:microsoft.com/office/officeart/2005/8/layout/hierarchy2"/>
    <dgm:cxn modelId="{B4F3F050-72DA-4D6A-9629-B6D4080C5017}" srcId="{13736A7E-3512-4B82-B4E9-A3466729FEB7}" destId="{1F236026-5944-48B1-87B9-8E01A0F17C66}" srcOrd="1" destOrd="0" parTransId="{0ADFE40F-018A-4105-A1A5-DD15C2227B03}" sibTransId="{AB966A6F-2275-45D0-AD66-FF3B61A3DED6}"/>
    <dgm:cxn modelId="{ED239271-F232-4DF4-B7C8-53BF5D82D804}" type="presOf" srcId="{206B591E-D3A7-47F7-887A-B02710856BE7}" destId="{B3F3203F-7245-4409-A561-9AE3C6BD6BD8}" srcOrd="0" destOrd="0" presId="urn:microsoft.com/office/officeart/2005/8/layout/hierarchy2"/>
    <dgm:cxn modelId="{55850778-8D9F-402B-8332-22D862358721}" srcId="{206B591E-D3A7-47F7-887A-B02710856BE7}" destId="{9DFA3C4E-6A8B-433B-8853-6DEA48F82C6F}" srcOrd="6" destOrd="0" parTransId="{A5100AF2-9E59-4EDC-8207-4C898F293B7D}" sibTransId="{7C339E54-C38B-42F8-9AF3-4BD168037741}"/>
    <dgm:cxn modelId="{AF5C919B-6C6E-42A4-9959-820E2C890D1F}" type="presOf" srcId="{A92A393D-D340-479D-8F92-4E2595E19F04}" destId="{E8EE6399-B5CB-4D90-B191-DE937B839912}" srcOrd="0" destOrd="0" presId="urn:microsoft.com/office/officeart/2005/8/layout/hierarchy2"/>
    <dgm:cxn modelId="{BEE816A4-1ABB-4D2A-843D-5590CCA7C76C}" type="presOf" srcId="{0266BB84-307B-4D22-945D-F55E2DDCC65A}" destId="{8B03C2D6-581B-44BD-89E0-5F36667FD14F}" srcOrd="0" destOrd="0" presId="urn:microsoft.com/office/officeart/2005/8/layout/hierarchy2"/>
    <dgm:cxn modelId="{4D3F54AA-68B3-4D41-9F7F-4DFBC2FCC869}" srcId="{206B591E-D3A7-47F7-887A-B02710856BE7}" destId="{D254AEA2-E628-43E7-B887-1DDA08728005}" srcOrd="3" destOrd="0" parTransId="{68C73271-0FB4-4E0D-A581-94353E61DA19}" sibTransId="{EE7C11AB-9D6A-4A64-AA82-FA5024FCD5BD}"/>
    <dgm:cxn modelId="{60BDCFAA-FE67-48C7-843E-D845630C8EC4}" type="presOf" srcId="{9DFA3C4E-6A8B-433B-8853-6DEA48F82C6F}" destId="{A3F6D22D-1B76-4412-8DA9-E01F64D2956E}" srcOrd="0" destOrd="0" presId="urn:microsoft.com/office/officeart/2005/8/layout/hierarchy2"/>
    <dgm:cxn modelId="{75A9F9AF-A718-49A5-9AD2-3D73F5579A5F}" type="presOf" srcId="{2BAB799C-F9A5-46D4-BD7D-A47675558830}" destId="{468CBAFD-F5BC-4B90-971A-2CBA78AE9F44}" srcOrd="0" destOrd="0" presId="urn:microsoft.com/office/officeart/2005/8/layout/hierarchy2"/>
    <dgm:cxn modelId="{7DFEDFB9-00B2-4D0B-A14D-15B57111FC43}" type="presOf" srcId="{F76D1494-482C-48C3-ACC0-4554EC9D9482}" destId="{3D8B7BAD-3E7B-4302-81EA-F25848B1EDDB}" srcOrd="0" destOrd="0" presId="urn:microsoft.com/office/officeart/2005/8/layout/hierarchy2"/>
    <dgm:cxn modelId="{1BA6E0C6-09A1-44BB-A243-F620FBAAB4D6}" type="presOf" srcId="{D254AEA2-E628-43E7-B887-1DDA08728005}" destId="{E0FC24BC-27D2-4C06-8034-293E9A6851C2}" srcOrd="0" destOrd="0" presId="urn:microsoft.com/office/officeart/2005/8/layout/hierarchy2"/>
    <dgm:cxn modelId="{D92DA5C8-47ED-459E-A07B-C056EEEE3894}" srcId="{206B591E-D3A7-47F7-887A-B02710856BE7}" destId="{BE1B46F7-A664-40AD-BF5F-56F90CE2E4F3}" srcOrd="2" destOrd="0" parTransId="{4CE431E0-AA71-49D4-A315-F7F9B7364793}" sibTransId="{7C87A1B7-BE16-41DC-8C95-3F3AE3B9B452}"/>
    <dgm:cxn modelId="{4F8E84D0-369E-4ACE-BA19-2E70AE336877}" type="presOf" srcId="{C8A8C523-ED1B-4885-A77B-C004BE71B113}" destId="{2B78DF25-50F4-4153-9AA6-1096ED58A244}" srcOrd="1" destOrd="0" presId="urn:microsoft.com/office/officeart/2005/8/layout/hierarchy2"/>
    <dgm:cxn modelId="{FCD1CFD4-8889-45EC-804E-BC07C0F694FD}" srcId="{13736A7E-3512-4B82-B4E9-A3466729FEB7}" destId="{F76D1494-482C-48C3-ACC0-4554EC9D9482}" srcOrd="0" destOrd="0" parTransId="{C8A8C523-ED1B-4885-A77B-C004BE71B113}" sibTransId="{FB6F6C17-66ED-462E-8F63-4B62DE84D1AA}"/>
    <dgm:cxn modelId="{091631D6-4199-41BD-B721-A31189E90688}" type="presOf" srcId="{C8A8C523-ED1B-4885-A77B-C004BE71B113}" destId="{4257C567-9C4B-4855-899D-C3FF9473858D}" srcOrd="0" destOrd="0" presId="urn:microsoft.com/office/officeart/2005/8/layout/hierarchy2"/>
    <dgm:cxn modelId="{01A1F72D-292A-4735-8710-4B9ACE3C62C5}" type="presParOf" srcId="{B3F3203F-7245-4409-A561-9AE3C6BD6BD8}" destId="{1920C5BD-FBC9-4BD5-8B2C-5DDB8BD6A3BC}" srcOrd="0" destOrd="0" presId="urn:microsoft.com/office/officeart/2005/8/layout/hierarchy2"/>
    <dgm:cxn modelId="{2D9B8CFA-AF83-4C03-95DA-F8E035F3AEFC}" type="presParOf" srcId="{1920C5BD-FBC9-4BD5-8B2C-5DDB8BD6A3BC}" destId="{468CBAFD-F5BC-4B90-971A-2CBA78AE9F44}" srcOrd="0" destOrd="0" presId="urn:microsoft.com/office/officeart/2005/8/layout/hierarchy2"/>
    <dgm:cxn modelId="{06758BC7-E8D0-4A58-B89C-585FFC73F8E3}" type="presParOf" srcId="{1920C5BD-FBC9-4BD5-8B2C-5DDB8BD6A3BC}" destId="{76C8E9ED-CAAE-4A70-86EB-CE4CFDC5A3F6}" srcOrd="1" destOrd="0" presId="urn:microsoft.com/office/officeart/2005/8/layout/hierarchy2"/>
    <dgm:cxn modelId="{24974549-DF0D-475A-9018-4E657A195CBB}" type="presParOf" srcId="{B3F3203F-7245-4409-A561-9AE3C6BD6BD8}" destId="{1141D7D3-D6C7-4B92-8C57-1907D5D30ABB}" srcOrd="1" destOrd="0" presId="urn:microsoft.com/office/officeart/2005/8/layout/hierarchy2"/>
    <dgm:cxn modelId="{E9EC7557-15AF-4884-BEE6-F2DD2FABBDE1}" type="presParOf" srcId="{1141D7D3-D6C7-4B92-8C57-1907D5D30ABB}" destId="{5AD6096E-5214-43B9-92DC-34A45C5080F5}" srcOrd="0" destOrd="0" presId="urn:microsoft.com/office/officeart/2005/8/layout/hierarchy2"/>
    <dgm:cxn modelId="{563ED8D6-A126-47D4-BACD-D7728B0CFC7F}" type="presParOf" srcId="{1141D7D3-D6C7-4B92-8C57-1907D5D30ABB}" destId="{F8A2BE6F-6816-4550-820E-713D133F33A2}" srcOrd="1" destOrd="0" presId="urn:microsoft.com/office/officeart/2005/8/layout/hierarchy2"/>
    <dgm:cxn modelId="{544719C1-6E11-46CC-AC5E-5875E52567D4}" type="presParOf" srcId="{B3F3203F-7245-4409-A561-9AE3C6BD6BD8}" destId="{3B535823-DC98-4654-99BD-169CAE3D6B09}" srcOrd="2" destOrd="0" presId="urn:microsoft.com/office/officeart/2005/8/layout/hierarchy2"/>
    <dgm:cxn modelId="{E64E81CE-FC4D-4BCC-80DF-FB8414B08A05}" type="presParOf" srcId="{3B535823-DC98-4654-99BD-169CAE3D6B09}" destId="{9AA64DAB-9824-4FC7-9861-9C2141FF9172}" srcOrd="0" destOrd="0" presId="urn:microsoft.com/office/officeart/2005/8/layout/hierarchy2"/>
    <dgm:cxn modelId="{E289488B-DD61-4E19-9E4D-5979D8034B96}" type="presParOf" srcId="{3B535823-DC98-4654-99BD-169CAE3D6B09}" destId="{755DE1DA-BBDD-49D6-81A3-F7EA079E17E0}" srcOrd="1" destOrd="0" presId="urn:microsoft.com/office/officeart/2005/8/layout/hierarchy2"/>
    <dgm:cxn modelId="{DC330D6E-1665-4103-B1CE-90A10BB19881}" type="presParOf" srcId="{B3F3203F-7245-4409-A561-9AE3C6BD6BD8}" destId="{CC196C4E-CAA3-438C-9738-5E54D519BED8}" srcOrd="3" destOrd="0" presId="urn:microsoft.com/office/officeart/2005/8/layout/hierarchy2"/>
    <dgm:cxn modelId="{E61E49C1-58C9-4442-BADE-7A344F558AE7}" type="presParOf" srcId="{CC196C4E-CAA3-438C-9738-5E54D519BED8}" destId="{E0FC24BC-27D2-4C06-8034-293E9A6851C2}" srcOrd="0" destOrd="0" presId="urn:microsoft.com/office/officeart/2005/8/layout/hierarchy2"/>
    <dgm:cxn modelId="{525F4748-8DB2-4BEB-8B01-F970E3DD92B4}" type="presParOf" srcId="{CC196C4E-CAA3-438C-9738-5E54D519BED8}" destId="{60CD8928-370A-459B-B450-4F83898CB0FB}" srcOrd="1" destOrd="0" presId="urn:microsoft.com/office/officeart/2005/8/layout/hierarchy2"/>
    <dgm:cxn modelId="{508CA3E3-98CB-4B4E-AAA6-F23CAAA7549A}" type="presParOf" srcId="{B3F3203F-7245-4409-A561-9AE3C6BD6BD8}" destId="{F6B06D9E-6D68-4FD3-9D8D-BB5C35143BFF}" srcOrd="4" destOrd="0" presId="urn:microsoft.com/office/officeart/2005/8/layout/hierarchy2"/>
    <dgm:cxn modelId="{152262B9-7644-4431-AB33-B3BFB22F0D66}" type="presParOf" srcId="{F6B06D9E-6D68-4FD3-9D8D-BB5C35143BFF}" destId="{927D248C-AA69-4263-A917-8D57A302D7E4}" srcOrd="0" destOrd="0" presId="urn:microsoft.com/office/officeart/2005/8/layout/hierarchy2"/>
    <dgm:cxn modelId="{D2D9DCB5-45E9-4004-A1CC-21E359B71D7B}" type="presParOf" srcId="{F6B06D9E-6D68-4FD3-9D8D-BB5C35143BFF}" destId="{25033D2F-B991-40C5-922D-D641E29FD8BC}" srcOrd="1" destOrd="0" presId="urn:microsoft.com/office/officeart/2005/8/layout/hierarchy2"/>
    <dgm:cxn modelId="{76C2F628-F5D1-47DB-8F02-3C4CDB2996BE}" type="presParOf" srcId="{25033D2F-B991-40C5-922D-D641E29FD8BC}" destId="{4257C567-9C4B-4855-899D-C3FF9473858D}" srcOrd="0" destOrd="0" presId="urn:microsoft.com/office/officeart/2005/8/layout/hierarchy2"/>
    <dgm:cxn modelId="{9497B062-F65A-44DE-94B6-59AEA1646ECC}" type="presParOf" srcId="{4257C567-9C4B-4855-899D-C3FF9473858D}" destId="{2B78DF25-50F4-4153-9AA6-1096ED58A244}" srcOrd="0" destOrd="0" presId="urn:microsoft.com/office/officeart/2005/8/layout/hierarchy2"/>
    <dgm:cxn modelId="{D1534852-31CF-49C2-80E7-653483E2D005}" type="presParOf" srcId="{25033D2F-B991-40C5-922D-D641E29FD8BC}" destId="{3C1C1160-331A-466F-AA77-5977F8CF602A}" srcOrd="1" destOrd="0" presId="urn:microsoft.com/office/officeart/2005/8/layout/hierarchy2"/>
    <dgm:cxn modelId="{1718891D-F5EB-4116-A74E-CCC76708989C}" type="presParOf" srcId="{3C1C1160-331A-466F-AA77-5977F8CF602A}" destId="{3D8B7BAD-3E7B-4302-81EA-F25848B1EDDB}" srcOrd="0" destOrd="0" presId="urn:microsoft.com/office/officeart/2005/8/layout/hierarchy2"/>
    <dgm:cxn modelId="{53B14CBB-DAA2-497A-862F-512E216FD5EA}" type="presParOf" srcId="{3C1C1160-331A-466F-AA77-5977F8CF602A}" destId="{FE78BC3A-3E35-477B-A916-ABAD020F1372}" srcOrd="1" destOrd="0" presId="urn:microsoft.com/office/officeart/2005/8/layout/hierarchy2"/>
    <dgm:cxn modelId="{74ACDA2D-A303-442E-904A-09E2883D6280}" type="presParOf" srcId="{25033D2F-B991-40C5-922D-D641E29FD8BC}" destId="{3172F059-068A-4AB9-B4E1-8CD59CD0AB19}" srcOrd="2" destOrd="0" presId="urn:microsoft.com/office/officeart/2005/8/layout/hierarchy2"/>
    <dgm:cxn modelId="{D0B90B3B-2E33-40CB-88F5-18322574CBF1}" type="presParOf" srcId="{3172F059-068A-4AB9-B4E1-8CD59CD0AB19}" destId="{F7490C3D-E5A2-4527-AD5D-3B0777681EBF}" srcOrd="0" destOrd="0" presId="urn:microsoft.com/office/officeart/2005/8/layout/hierarchy2"/>
    <dgm:cxn modelId="{06EBD8BE-C7D6-4CE3-A47B-04D35B7B355D}" type="presParOf" srcId="{25033D2F-B991-40C5-922D-D641E29FD8BC}" destId="{1BA1A7E2-073B-486E-A1A4-673EFB5CD4B5}" srcOrd="3" destOrd="0" presId="urn:microsoft.com/office/officeart/2005/8/layout/hierarchy2"/>
    <dgm:cxn modelId="{E799C58E-C3CE-48CF-9AB2-13639584AA6F}" type="presParOf" srcId="{1BA1A7E2-073B-486E-A1A4-673EFB5CD4B5}" destId="{DFB6BE47-5B7A-4B22-955A-769EE4007AF2}" srcOrd="0" destOrd="0" presId="urn:microsoft.com/office/officeart/2005/8/layout/hierarchy2"/>
    <dgm:cxn modelId="{11010BB0-43F4-475C-8BC6-7E0819C2496D}" type="presParOf" srcId="{1BA1A7E2-073B-486E-A1A4-673EFB5CD4B5}" destId="{A9666525-1294-48DF-8DB5-5773220FB031}" srcOrd="1" destOrd="0" presId="urn:microsoft.com/office/officeart/2005/8/layout/hierarchy2"/>
    <dgm:cxn modelId="{8E3227E9-E26E-4F7F-B986-32B718758E91}" type="presParOf" srcId="{B3F3203F-7245-4409-A561-9AE3C6BD6BD8}" destId="{91E09252-B2D2-4B3B-A35A-6497CB6A7FAC}" srcOrd="5" destOrd="0" presId="urn:microsoft.com/office/officeart/2005/8/layout/hierarchy2"/>
    <dgm:cxn modelId="{27E84259-1236-4425-B7C4-45F9AE8B5879}" type="presParOf" srcId="{91E09252-B2D2-4B3B-A35A-6497CB6A7FAC}" destId="{8B03C2D6-581B-44BD-89E0-5F36667FD14F}" srcOrd="0" destOrd="0" presId="urn:microsoft.com/office/officeart/2005/8/layout/hierarchy2"/>
    <dgm:cxn modelId="{B8D55FEC-60A4-49F4-9475-F63477C5F147}" type="presParOf" srcId="{91E09252-B2D2-4B3B-A35A-6497CB6A7FAC}" destId="{BFDEC4E9-0BA9-4C7F-9293-DF8E84686E3D}" srcOrd="1" destOrd="0" presId="urn:microsoft.com/office/officeart/2005/8/layout/hierarchy2"/>
    <dgm:cxn modelId="{03321ABE-5774-4E51-AD31-4BFA53D196F6}" type="presParOf" srcId="{B3F3203F-7245-4409-A561-9AE3C6BD6BD8}" destId="{7CD631DA-86E1-4C70-AD8A-0BCBECFD42A8}" srcOrd="6" destOrd="0" presId="urn:microsoft.com/office/officeart/2005/8/layout/hierarchy2"/>
    <dgm:cxn modelId="{94CB9FCC-F472-4DBC-AC50-BD5E119A308B}" type="presParOf" srcId="{7CD631DA-86E1-4C70-AD8A-0BCBECFD42A8}" destId="{A3F6D22D-1B76-4412-8DA9-E01F64D2956E}" srcOrd="0" destOrd="0" presId="urn:microsoft.com/office/officeart/2005/8/layout/hierarchy2"/>
    <dgm:cxn modelId="{0B4131BE-8A56-4C04-8D3B-BFDD9692F365}" type="presParOf" srcId="{7CD631DA-86E1-4C70-AD8A-0BCBECFD42A8}" destId="{4EC3B050-27F3-46E5-A7F7-AAD7A99EDE46}" srcOrd="1" destOrd="0" presId="urn:microsoft.com/office/officeart/2005/8/layout/hierarchy2"/>
    <dgm:cxn modelId="{3231D94D-836A-4583-9695-46A7BF1A579E}" type="presParOf" srcId="{B3F3203F-7245-4409-A561-9AE3C6BD6BD8}" destId="{945EBA57-A408-4D95-9D16-61CA14A37664}" srcOrd="7" destOrd="0" presId="urn:microsoft.com/office/officeart/2005/8/layout/hierarchy2"/>
    <dgm:cxn modelId="{C0EEF1E7-C315-466A-8D26-4383AA93B71A}" type="presParOf" srcId="{945EBA57-A408-4D95-9D16-61CA14A37664}" destId="{E8EE6399-B5CB-4D90-B191-DE937B839912}" srcOrd="0" destOrd="0" presId="urn:microsoft.com/office/officeart/2005/8/layout/hierarchy2"/>
    <dgm:cxn modelId="{5B87CEDF-83C0-434E-8633-BBF1BE2C7FF1}" type="presParOf" srcId="{945EBA57-A408-4D95-9D16-61CA14A37664}" destId="{B8E2B918-8C15-468C-ADE9-F0B012A33534}"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ECBDBC8-1E0B-4CEF-B07A-F3E2979D8D6F}" type="doc">
      <dgm:prSet loTypeId="urn:microsoft.com/office/officeart/2018/2/layout/IconCircle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B4C76D7D-E038-460C-8514-06C4EA93EF8C}">
      <dgm:prSet/>
      <dgm:spPr/>
      <dgm:t>
        <a:bodyPr/>
        <a:lstStyle/>
        <a:p>
          <a:r>
            <a:rPr lang="en-US" b="1"/>
            <a:t>Understanding Human </a:t>
          </a:r>
          <a:r>
            <a:rPr lang="en-US">
              <a:latin typeface="Calibri Light" panose="020F0302020204030204"/>
            </a:rPr>
            <a:t>Behavior.</a:t>
          </a:r>
          <a:endParaRPr lang="en-US"/>
        </a:p>
      </dgm:t>
    </dgm:pt>
    <dgm:pt modelId="{188B572A-DEF0-4554-8D63-6EA3F77BBD54}" type="parTrans" cxnId="{80874DCA-9A26-4162-9738-842F063489B0}">
      <dgm:prSet/>
      <dgm:spPr/>
      <dgm:t>
        <a:bodyPr/>
        <a:lstStyle/>
        <a:p>
          <a:endParaRPr lang="en-US"/>
        </a:p>
      </dgm:t>
    </dgm:pt>
    <dgm:pt modelId="{08625851-C094-4940-9783-C4F1D43F4468}" type="sibTrans" cxnId="{80874DCA-9A26-4162-9738-842F063489B0}">
      <dgm:prSet/>
      <dgm:spPr/>
      <dgm:t>
        <a:bodyPr/>
        <a:lstStyle/>
        <a:p>
          <a:endParaRPr lang="en-US"/>
        </a:p>
      </dgm:t>
    </dgm:pt>
    <dgm:pt modelId="{174C2B49-E652-4560-BE27-8A68BAA29DD8}">
      <dgm:prSet/>
      <dgm:spPr/>
      <dgm:t>
        <a:bodyPr/>
        <a:lstStyle/>
        <a:p>
          <a:r>
            <a:rPr lang="en-US" b="1"/>
            <a:t>Optimization and </a:t>
          </a:r>
          <a:r>
            <a:rPr lang="en-US" b="0">
              <a:latin typeface="Calibri Light" panose="020F0302020204030204"/>
            </a:rPr>
            <a:t>Improvement</a:t>
          </a:r>
          <a:r>
            <a:rPr lang="en-US"/>
            <a:t>.</a:t>
          </a:r>
        </a:p>
      </dgm:t>
    </dgm:pt>
    <dgm:pt modelId="{A68DE001-2D86-4D62-9363-9D17A141B2CA}" type="parTrans" cxnId="{B8C1D38C-F7E2-4E45-AE1E-79ED5CD8D7B6}">
      <dgm:prSet/>
      <dgm:spPr/>
      <dgm:t>
        <a:bodyPr/>
        <a:lstStyle/>
        <a:p>
          <a:endParaRPr lang="en-US"/>
        </a:p>
      </dgm:t>
    </dgm:pt>
    <dgm:pt modelId="{F3874194-982A-4D42-8AB7-A23D11617FBC}" type="sibTrans" cxnId="{B8C1D38C-F7E2-4E45-AE1E-79ED5CD8D7B6}">
      <dgm:prSet/>
      <dgm:spPr/>
      <dgm:t>
        <a:bodyPr/>
        <a:lstStyle/>
        <a:p>
          <a:endParaRPr lang="en-US"/>
        </a:p>
      </dgm:t>
    </dgm:pt>
    <dgm:pt modelId="{F93A4470-A2C5-4D43-A7EE-A8DFB191A438}">
      <dgm:prSet/>
      <dgm:spPr/>
      <dgm:t>
        <a:bodyPr/>
        <a:lstStyle/>
        <a:p>
          <a:r>
            <a:rPr lang="en-US" b="1"/>
            <a:t>Applicability in Diverse Scenarios</a:t>
          </a:r>
          <a:r>
            <a:rPr lang="en-US"/>
            <a:t>.</a:t>
          </a:r>
        </a:p>
      </dgm:t>
    </dgm:pt>
    <dgm:pt modelId="{8536768E-7525-465A-B2C1-5B3019EB8A8C}" type="parTrans" cxnId="{EDD3AAE9-66CC-4C7D-AF09-336B94AA3184}">
      <dgm:prSet/>
      <dgm:spPr/>
      <dgm:t>
        <a:bodyPr/>
        <a:lstStyle/>
        <a:p>
          <a:endParaRPr lang="en-US"/>
        </a:p>
      </dgm:t>
    </dgm:pt>
    <dgm:pt modelId="{1A3310D1-F552-4086-9BF1-3A9C099F263C}" type="sibTrans" cxnId="{EDD3AAE9-66CC-4C7D-AF09-336B94AA3184}">
      <dgm:prSet/>
      <dgm:spPr/>
      <dgm:t>
        <a:bodyPr/>
        <a:lstStyle/>
        <a:p>
          <a:endParaRPr lang="en-US"/>
        </a:p>
      </dgm:t>
    </dgm:pt>
    <dgm:pt modelId="{A3DD850D-F08B-4ACE-A3EE-77F532BE8369}">
      <dgm:prSet/>
      <dgm:spPr/>
      <dgm:t>
        <a:bodyPr/>
        <a:lstStyle/>
        <a:p>
          <a:r>
            <a:rPr lang="en-US"/>
            <a:t>In summary, conducting a thorough comparison of different architectures for video classification is crucial for both theoretical understanding and practical applications, fostering advancements in technology and aiding in informed decision-making across various industries</a:t>
          </a:r>
        </a:p>
      </dgm:t>
    </dgm:pt>
    <dgm:pt modelId="{5EFD3DAB-CAAA-4662-8039-F9FD9625159E}" type="parTrans" cxnId="{A91BF66C-E35E-4315-B954-5731C55BBFEE}">
      <dgm:prSet/>
      <dgm:spPr/>
      <dgm:t>
        <a:bodyPr/>
        <a:lstStyle/>
        <a:p>
          <a:endParaRPr lang="en-US"/>
        </a:p>
      </dgm:t>
    </dgm:pt>
    <dgm:pt modelId="{5218BC2F-C7BD-4164-9412-D906EC7143E1}" type="sibTrans" cxnId="{A91BF66C-E35E-4315-B954-5731C55BBFEE}">
      <dgm:prSet/>
      <dgm:spPr/>
      <dgm:t>
        <a:bodyPr/>
        <a:lstStyle/>
        <a:p>
          <a:endParaRPr lang="en-US"/>
        </a:p>
      </dgm:t>
    </dgm:pt>
    <dgm:pt modelId="{ED6232E7-3FD0-4D03-9193-1D1902190300}" type="pres">
      <dgm:prSet presAssocID="{5ECBDBC8-1E0B-4CEF-B07A-F3E2979D8D6F}" presName="root" presStyleCnt="0">
        <dgm:presLayoutVars>
          <dgm:dir/>
          <dgm:resizeHandles val="exact"/>
        </dgm:presLayoutVars>
      </dgm:prSet>
      <dgm:spPr/>
    </dgm:pt>
    <dgm:pt modelId="{2BEBD99C-20F4-4A4E-93C4-AC5FA3D2E752}" type="pres">
      <dgm:prSet presAssocID="{5ECBDBC8-1E0B-4CEF-B07A-F3E2979D8D6F}" presName="container" presStyleCnt="0">
        <dgm:presLayoutVars>
          <dgm:dir/>
          <dgm:resizeHandles val="exact"/>
        </dgm:presLayoutVars>
      </dgm:prSet>
      <dgm:spPr/>
    </dgm:pt>
    <dgm:pt modelId="{F4108951-E665-43C3-AED5-6092FA8B9DFD}" type="pres">
      <dgm:prSet presAssocID="{B4C76D7D-E038-460C-8514-06C4EA93EF8C}" presName="compNode" presStyleCnt="0"/>
      <dgm:spPr/>
    </dgm:pt>
    <dgm:pt modelId="{914B8641-F293-472F-BC1C-4E4D874FDDA6}" type="pres">
      <dgm:prSet presAssocID="{B4C76D7D-E038-460C-8514-06C4EA93EF8C}" presName="iconBgRect" presStyleLbl="bgShp" presStyleIdx="0" presStyleCnt="4"/>
      <dgm:spPr/>
    </dgm:pt>
    <dgm:pt modelId="{B8D98DB7-4193-4A4A-8BAB-957A8F376503}" type="pres">
      <dgm:prSet presAssocID="{B4C76D7D-E038-460C-8514-06C4EA93EF8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ecurity Camera"/>
        </a:ext>
      </dgm:extLst>
    </dgm:pt>
    <dgm:pt modelId="{301722F0-CCC6-4180-85D7-DED72A086BB1}" type="pres">
      <dgm:prSet presAssocID="{B4C76D7D-E038-460C-8514-06C4EA93EF8C}" presName="spaceRect" presStyleCnt="0"/>
      <dgm:spPr/>
    </dgm:pt>
    <dgm:pt modelId="{682990A5-17DC-4F74-A0F4-73E53187E96D}" type="pres">
      <dgm:prSet presAssocID="{B4C76D7D-E038-460C-8514-06C4EA93EF8C}" presName="textRect" presStyleLbl="revTx" presStyleIdx="0" presStyleCnt="4">
        <dgm:presLayoutVars>
          <dgm:chMax val="1"/>
          <dgm:chPref val="1"/>
        </dgm:presLayoutVars>
      </dgm:prSet>
      <dgm:spPr/>
    </dgm:pt>
    <dgm:pt modelId="{928CD5D6-0E35-4E81-B77C-82FACFEC2436}" type="pres">
      <dgm:prSet presAssocID="{08625851-C094-4940-9783-C4F1D43F4468}" presName="sibTrans" presStyleLbl="sibTrans2D1" presStyleIdx="0" presStyleCnt="0"/>
      <dgm:spPr/>
    </dgm:pt>
    <dgm:pt modelId="{B20765B7-4D03-4DFE-A26A-DFC8857956AC}" type="pres">
      <dgm:prSet presAssocID="{174C2B49-E652-4560-BE27-8A68BAA29DD8}" presName="compNode" presStyleCnt="0"/>
      <dgm:spPr/>
    </dgm:pt>
    <dgm:pt modelId="{B0F5A1FA-C986-4E5E-8479-CEF6B5FEC87F}" type="pres">
      <dgm:prSet presAssocID="{174C2B49-E652-4560-BE27-8A68BAA29DD8}" presName="iconBgRect" presStyleLbl="bgShp" presStyleIdx="1" presStyleCnt="4"/>
      <dgm:spPr/>
    </dgm:pt>
    <dgm:pt modelId="{FC687BBD-8919-4571-8541-2D3FCD2A702A}" type="pres">
      <dgm:prSet presAssocID="{174C2B49-E652-4560-BE27-8A68BAA29DD8}"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nce with solid fill"/>
        </a:ext>
      </dgm:extLst>
    </dgm:pt>
    <dgm:pt modelId="{C1DD2C25-00FD-48CF-9144-0802964051FE}" type="pres">
      <dgm:prSet presAssocID="{174C2B49-E652-4560-BE27-8A68BAA29DD8}" presName="spaceRect" presStyleCnt="0"/>
      <dgm:spPr/>
    </dgm:pt>
    <dgm:pt modelId="{713AE3CA-6D7D-4747-8544-36FF11DED07D}" type="pres">
      <dgm:prSet presAssocID="{174C2B49-E652-4560-BE27-8A68BAA29DD8}" presName="textRect" presStyleLbl="revTx" presStyleIdx="1" presStyleCnt="4">
        <dgm:presLayoutVars>
          <dgm:chMax val="1"/>
          <dgm:chPref val="1"/>
        </dgm:presLayoutVars>
      </dgm:prSet>
      <dgm:spPr/>
    </dgm:pt>
    <dgm:pt modelId="{D44B4F54-FBC7-4431-8B9A-78EA0369A671}" type="pres">
      <dgm:prSet presAssocID="{F3874194-982A-4D42-8AB7-A23D11617FBC}" presName="sibTrans" presStyleLbl="sibTrans2D1" presStyleIdx="0" presStyleCnt="0"/>
      <dgm:spPr/>
    </dgm:pt>
    <dgm:pt modelId="{EA06DA6E-1F01-4EFF-B306-A2BF84D19B69}" type="pres">
      <dgm:prSet presAssocID="{F93A4470-A2C5-4D43-A7EE-A8DFB191A438}" presName="compNode" presStyleCnt="0"/>
      <dgm:spPr/>
    </dgm:pt>
    <dgm:pt modelId="{35D5909E-630C-4D39-B446-73FD132883C6}" type="pres">
      <dgm:prSet presAssocID="{F93A4470-A2C5-4D43-A7EE-A8DFB191A438}" presName="iconBgRect" presStyleLbl="bgShp" presStyleIdx="2" presStyleCnt="4"/>
      <dgm:spPr/>
    </dgm:pt>
    <dgm:pt modelId="{C43A2E64-966F-49A0-A5E0-087CB9E655CF}" type="pres">
      <dgm:prSet presAssocID="{F93A4470-A2C5-4D43-A7EE-A8DFB191A438}" presName="iconRect" presStyleLbl="node1" presStyleIdx="2" presStyleCnt="4"/>
      <dgm:spPr>
        <a:blipFill>
          <a:blip xmlns:r="http://schemas.openxmlformats.org/officeDocument/2006/relationships" r:embed="rId5">
            <a:extLs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Artificial Intelligence with solid fill"/>
        </a:ext>
      </dgm:extLst>
    </dgm:pt>
    <dgm:pt modelId="{B2D93755-103B-48C5-B184-9828F3F27292}" type="pres">
      <dgm:prSet presAssocID="{F93A4470-A2C5-4D43-A7EE-A8DFB191A438}" presName="spaceRect" presStyleCnt="0"/>
      <dgm:spPr/>
    </dgm:pt>
    <dgm:pt modelId="{A8B66C9F-91CE-40FC-9D18-335454A99C46}" type="pres">
      <dgm:prSet presAssocID="{F93A4470-A2C5-4D43-A7EE-A8DFB191A438}" presName="textRect" presStyleLbl="revTx" presStyleIdx="2" presStyleCnt="4">
        <dgm:presLayoutVars>
          <dgm:chMax val="1"/>
          <dgm:chPref val="1"/>
        </dgm:presLayoutVars>
      </dgm:prSet>
      <dgm:spPr/>
    </dgm:pt>
    <dgm:pt modelId="{A342C68B-FB54-47F5-9C80-B35436BBC8DF}" type="pres">
      <dgm:prSet presAssocID="{1A3310D1-F552-4086-9BF1-3A9C099F263C}" presName="sibTrans" presStyleLbl="sibTrans2D1" presStyleIdx="0" presStyleCnt="0"/>
      <dgm:spPr/>
    </dgm:pt>
    <dgm:pt modelId="{FEC7412E-EE07-48C1-9EC8-0F2691567E74}" type="pres">
      <dgm:prSet presAssocID="{A3DD850D-F08B-4ACE-A3EE-77F532BE8369}" presName="compNode" presStyleCnt="0"/>
      <dgm:spPr/>
    </dgm:pt>
    <dgm:pt modelId="{69484639-265A-4777-87B8-B1A61F9E509D}" type="pres">
      <dgm:prSet presAssocID="{A3DD850D-F08B-4ACE-A3EE-77F532BE8369}" presName="iconBgRect" presStyleLbl="bgShp" presStyleIdx="3" presStyleCnt="4"/>
      <dgm:spPr/>
    </dgm:pt>
    <dgm:pt modelId="{5BF158EF-D78E-4F4B-8C0A-1E421B640FAA}" type="pres">
      <dgm:prSet presAssocID="{A3DD850D-F08B-4ACE-A3EE-77F532BE8369}" presName="iconRect" presStyleLbl="node1" presStyleIdx="3" presStyleCnt="4"/>
      <dgm:spPr>
        <a:blipFill>
          <a:blip xmlns:r="http://schemas.openxmlformats.org/officeDocument/2006/relationships" r:embed="rId7">
            <a:extLs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rawing Figure outline"/>
        </a:ext>
      </dgm:extLst>
    </dgm:pt>
    <dgm:pt modelId="{A99D364D-E205-455A-875E-9C462AB33754}" type="pres">
      <dgm:prSet presAssocID="{A3DD850D-F08B-4ACE-A3EE-77F532BE8369}" presName="spaceRect" presStyleCnt="0"/>
      <dgm:spPr/>
    </dgm:pt>
    <dgm:pt modelId="{659BA81C-0496-4816-8CD9-5F0FE1529B29}" type="pres">
      <dgm:prSet presAssocID="{A3DD850D-F08B-4ACE-A3EE-77F532BE8369}" presName="textRect" presStyleLbl="revTx" presStyleIdx="3" presStyleCnt="4">
        <dgm:presLayoutVars>
          <dgm:chMax val="1"/>
          <dgm:chPref val="1"/>
        </dgm:presLayoutVars>
      </dgm:prSet>
      <dgm:spPr/>
    </dgm:pt>
  </dgm:ptLst>
  <dgm:cxnLst>
    <dgm:cxn modelId="{32BADD1E-4B66-4050-8F31-614050BA4813}" type="presOf" srcId="{A3DD850D-F08B-4ACE-A3EE-77F532BE8369}" destId="{659BA81C-0496-4816-8CD9-5F0FE1529B29}" srcOrd="0" destOrd="0" presId="urn:microsoft.com/office/officeart/2018/2/layout/IconCircleList"/>
    <dgm:cxn modelId="{F6A1F329-FD6A-45EE-A62D-DB6994E1584A}" type="presOf" srcId="{F93A4470-A2C5-4D43-A7EE-A8DFB191A438}" destId="{A8B66C9F-91CE-40FC-9D18-335454A99C46}" srcOrd="0" destOrd="0" presId="urn:microsoft.com/office/officeart/2018/2/layout/IconCircleList"/>
    <dgm:cxn modelId="{C85C213F-1AC7-4DA3-A0EA-84C6672AAEAA}" type="presOf" srcId="{B4C76D7D-E038-460C-8514-06C4EA93EF8C}" destId="{682990A5-17DC-4F74-A0F4-73E53187E96D}" srcOrd="0" destOrd="0" presId="urn:microsoft.com/office/officeart/2018/2/layout/IconCircleList"/>
    <dgm:cxn modelId="{8848C344-1530-48C8-8379-5D5C7D621570}" type="presOf" srcId="{5ECBDBC8-1E0B-4CEF-B07A-F3E2979D8D6F}" destId="{ED6232E7-3FD0-4D03-9193-1D1902190300}" srcOrd="0" destOrd="0" presId="urn:microsoft.com/office/officeart/2018/2/layout/IconCircleList"/>
    <dgm:cxn modelId="{A91BF66C-E35E-4315-B954-5731C55BBFEE}" srcId="{5ECBDBC8-1E0B-4CEF-B07A-F3E2979D8D6F}" destId="{A3DD850D-F08B-4ACE-A3EE-77F532BE8369}" srcOrd="3" destOrd="0" parTransId="{5EFD3DAB-CAAA-4662-8039-F9FD9625159E}" sibTransId="{5218BC2F-C7BD-4164-9412-D906EC7143E1}"/>
    <dgm:cxn modelId="{B8C1D38C-F7E2-4E45-AE1E-79ED5CD8D7B6}" srcId="{5ECBDBC8-1E0B-4CEF-B07A-F3E2979D8D6F}" destId="{174C2B49-E652-4560-BE27-8A68BAA29DD8}" srcOrd="1" destOrd="0" parTransId="{A68DE001-2D86-4D62-9363-9D17A141B2CA}" sibTransId="{F3874194-982A-4D42-8AB7-A23D11617FBC}"/>
    <dgm:cxn modelId="{A682B49F-B59D-4007-97F3-E620B703DA55}" type="presOf" srcId="{08625851-C094-4940-9783-C4F1D43F4468}" destId="{928CD5D6-0E35-4E81-B77C-82FACFEC2436}" srcOrd="0" destOrd="0" presId="urn:microsoft.com/office/officeart/2018/2/layout/IconCircleList"/>
    <dgm:cxn modelId="{88F12BA7-C991-44AB-976F-54A9A1E0B1AF}" type="presOf" srcId="{1A3310D1-F552-4086-9BF1-3A9C099F263C}" destId="{A342C68B-FB54-47F5-9C80-B35436BBC8DF}" srcOrd="0" destOrd="0" presId="urn:microsoft.com/office/officeart/2018/2/layout/IconCircleList"/>
    <dgm:cxn modelId="{F166A1C6-AD43-46DC-9D68-F1EF45F89C7D}" type="presOf" srcId="{174C2B49-E652-4560-BE27-8A68BAA29DD8}" destId="{713AE3CA-6D7D-4747-8544-36FF11DED07D}" srcOrd="0" destOrd="0" presId="urn:microsoft.com/office/officeart/2018/2/layout/IconCircleList"/>
    <dgm:cxn modelId="{80874DCA-9A26-4162-9738-842F063489B0}" srcId="{5ECBDBC8-1E0B-4CEF-B07A-F3E2979D8D6F}" destId="{B4C76D7D-E038-460C-8514-06C4EA93EF8C}" srcOrd="0" destOrd="0" parTransId="{188B572A-DEF0-4554-8D63-6EA3F77BBD54}" sibTransId="{08625851-C094-4940-9783-C4F1D43F4468}"/>
    <dgm:cxn modelId="{D64CA4E3-334D-46AF-B8C2-79E7E76550CC}" type="presOf" srcId="{F3874194-982A-4D42-8AB7-A23D11617FBC}" destId="{D44B4F54-FBC7-4431-8B9A-78EA0369A671}" srcOrd="0" destOrd="0" presId="urn:microsoft.com/office/officeart/2018/2/layout/IconCircleList"/>
    <dgm:cxn modelId="{EDD3AAE9-66CC-4C7D-AF09-336B94AA3184}" srcId="{5ECBDBC8-1E0B-4CEF-B07A-F3E2979D8D6F}" destId="{F93A4470-A2C5-4D43-A7EE-A8DFB191A438}" srcOrd="2" destOrd="0" parTransId="{8536768E-7525-465A-B2C1-5B3019EB8A8C}" sibTransId="{1A3310D1-F552-4086-9BF1-3A9C099F263C}"/>
    <dgm:cxn modelId="{955E0ACF-22D3-437B-827C-AB5366589C35}" type="presParOf" srcId="{ED6232E7-3FD0-4D03-9193-1D1902190300}" destId="{2BEBD99C-20F4-4A4E-93C4-AC5FA3D2E752}" srcOrd="0" destOrd="0" presId="urn:microsoft.com/office/officeart/2018/2/layout/IconCircleList"/>
    <dgm:cxn modelId="{42D8A139-9548-40F1-A285-8D64E4A09FD8}" type="presParOf" srcId="{2BEBD99C-20F4-4A4E-93C4-AC5FA3D2E752}" destId="{F4108951-E665-43C3-AED5-6092FA8B9DFD}" srcOrd="0" destOrd="0" presId="urn:microsoft.com/office/officeart/2018/2/layout/IconCircleList"/>
    <dgm:cxn modelId="{B0A12AE8-451F-4A58-86CD-B43012322D25}" type="presParOf" srcId="{F4108951-E665-43C3-AED5-6092FA8B9DFD}" destId="{914B8641-F293-472F-BC1C-4E4D874FDDA6}" srcOrd="0" destOrd="0" presId="urn:microsoft.com/office/officeart/2018/2/layout/IconCircleList"/>
    <dgm:cxn modelId="{B73D1829-7176-4E76-A995-47D36D588DF5}" type="presParOf" srcId="{F4108951-E665-43C3-AED5-6092FA8B9DFD}" destId="{B8D98DB7-4193-4A4A-8BAB-957A8F376503}" srcOrd="1" destOrd="0" presId="urn:microsoft.com/office/officeart/2018/2/layout/IconCircleList"/>
    <dgm:cxn modelId="{2B7D3B55-14D8-4215-BABE-A5440AFB94AF}" type="presParOf" srcId="{F4108951-E665-43C3-AED5-6092FA8B9DFD}" destId="{301722F0-CCC6-4180-85D7-DED72A086BB1}" srcOrd="2" destOrd="0" presId="urn:microsoft.com/office/officeart/2018/2/layout/IconCircleList"/>
    <dgm:cxn modelId="{0E449177-1C50-4FD1-B609-813E4B98B5EA}" type="presParOf" srcId="{F4108951-E665-43C3-AED5-6092FA8B9DFD}" destId="{682990A5-17DC-4F74-A0F4-73E53187E96D}" srcOrd="3" destOrd="0" presId="urn:microsoft.com/office/officeart/2018/2/layout/IconCircleList"/>
    <dgm:cxn modelId="{9E68FE01-3972-4FE9-9372-1B89C7E7C390}" type="presParOf" srcId="{2BEBD99C-20F4-4A4E-93C4-AC5FA3D2E752}" destId="{928CD5D6-0E35-4E81-B77C-82FACFEC2436}" srcOrd="1" destOrd="0" presId="urn:microsoft.com/office/officeart/2018/2/layout/IconCircleList"/>
    <dgm:cxn modelId="{22F579D6-8D99-4F6A-A8E4-355325C14EB2}" type="presParOf" srcId="{2BEBD99C-20F4-4A4E-93C4-AC5FA3D2E752}" destId="{B20765B7-4D03-4DFE-A26A-DFC8857956AC}" srcOrd="2" destOrd="0" presId="urn:microsoft.com/office/officeart/2018/2/layout/IconCircleList"/>
    <dgm:cxn modelId="{21A29823-67EB-418F-9D4D-8B243757014F}" type="presParOf" srcId="{B20765B7-4D03-4DFE-A26A-DFC8857956AC}" destId="{B0F5A1FA-C986-4E5E-8479-CEF6B5FEC87F}" srcOrd="0" destOrd="0" presId="urn:microsoft.com/office/officeart/2018/2/layout/IconCircleList"/>
    <dgm:cxn modelId="{D6BB3334-4F3D-4CAC-85EB-52D8993719E6}" type="presParOf" srcId="{B20765B7-4D03-4DFE-A26A-DFC8857956AC}" destId="{FC687BBD-8919-4571-8541-2D3FCD2A702A}" srcOrd="1" destOrd="0" presId="urn:microsoft.com/office/officeart/2018/2/layout/IconCircleList"/>
    <dgm:cxn modelId="{008601ED-3824-4838-9814-01041175366D}" type="presParOf" srcId="{B20765B7-4D03-4DFE-A26A-DFC8857956AC}" destId="{C1DD2C25-00FD-48CF-9144-0802964051FE}" srcOrd="2" destOrd="0" presId="urn:microsoft.com/office/officeart/2018/2/layout/IconCircleList"/>
    <dgm:cxn modelId="{C9892C73-7403-4E8A-9397-9E29FB8E563C}" type="presParOf" srcId="{B20765B7-4D03-4DFE-A26A-DFC8857956AC}" destId="{713AE3CA-6D7D-4747-8544-36FF11DED07D}" srcOrd="3" destOrd="0" presId="urn:microsoft.com/office/officeart/2018/2/layout/IconCircleList"/>
    <dgm:cxn modelId="{6A7C463E-1B3D-4B88-8FCE-DA6A5971542F}" type="presParOf" srcId="{2BEBD99C-20F4-4A4E-93C4-AC5FA3D2E752}" destId="{D44B4F54-FBC7-4431-8B9A-78EA0369A671}" srcOrd="3" destOrd="0" presId="urn:microsoft.com/office/officeart/2018/2/layout/IconCircleList"/>
    <dgm:cxn modelId="{4B20D800-8FEE-4BA1-958D-DC7E52E22904}" type="presParOf" srcId="{2BEBD99C-20F4-4A4E-93C4-AC5FA3D2E752}" destId="{EA06DA6E-1F01-4EFF-B306-A2BF84D19B69}" srcOrd="4" destOrd="0" presId="urn:microsoft.com/office/officeart/2018/2/layout/IconCircleList"/>
    <dgm:cxn modelId="{05DEB047-EBC1-4D25-A695-FDE5C79D2BE1}" type="presParOf" srcId="{EA06DA6E-1F01-4EFF-B306-A2BF84D19B69}" destId="{35D5909E-630C-4D39-B446-73FD132883C6}" srcOrd="0" destOrd="0" presId="urn:microsoft.com/office/officeart/2018/2/layout/IconCircleList"/>
    <dgm:cxn modelId="{2AEA516B-BDB2-4F61-BD8F-4E2DDF8EC276}" type="presParOf" srcId="{EA06DA6E-1F01-4EFF-B306-A2BF84D19B69}" destId="{C43A2E64-966F-49A0-A5E0-087CB9E655CF}" srcOrd="1" destOrd="0" presId="urn:microsoft.com/office/officeart/2018/2/layout/IconCircleList"/>
    <dgm:cxn modelId="{B0A5E20D-6237-4C46-A5B0-9C152E2C0298}" type="presParOf" srcId="{EA06DA6E-1F01-4EFF-B306-A2BF84D19B69}" destId="{B2D93755-103B-48C5-B184-9828F3F27292}" srcOrd="2" destOrd="0" presId="urn:microsoft.com/office/officeart/2018/2/layout/IconCircleList"/>
    <dgm:cxn modelId="{6100C7C3-51C7-4D6B-AB73-3AF138108055}" type="presParOf" srcId="{EA06DA6E-1F01-4EFF-B306-A2BF84D19B69}" destId="{A8B66C9F-91CE-40FC-9D18-335454A99C46}" srcOrd="3" destOrd="0" presId="urn:microsoft.com/office/officeart/2018/2/layout/IconCircleList"/>
    <dgm:cxn modelId="{BB0DFC9A-C53E-49BF-B347-F5EF99B975A1}" type="presParOf" srcId="{2BEBD99C-20F4-4A4E-93C4-AC5FA3D2E752}" destId="{A342C68B-FB54-47F5-9C80-B35436BBC8DF}" srcOrd="5" destOrd="0" presId="urn:microsoft.com/office/officeart/2018/2/layout/IconCircleList"/>
    <dgm:cxn modelId="{51A2210E-FAD9-43BE-888B-BD15AEEC14BA}" type="presParOf" srcId="{2BEBD99C-20F4-4A4E-93C4-AC5FA3D2E752}" destId="{FEC7412E-EE07-48C1-9EC8-0F2691567E74}" srcOrd="6" destOrd="0" presId="urn:microsoft.com/office/officeart/2018/2/layout/IconCircleList"/>
    <dgm:cxn modelId="{C957EF41-259A-41F7-9B76-1705355F2A25}" type="presParOf" srcId="{FEC7412E-EE07-48C1-9EC8-0F2691567E74}" destId="{69484639-265A-4777-87B8-B1A61F9E509D}" srcOrd="0" destOrd="0" presId="urn:microsoft.com/office/officeart/2018/2/layout/IconCircleList"/>
    <dgm:cxn modelId="{2F010F84-31C1-4CA2-872D-56B44F81B10F}" type="presParOf" srcId="{FEC7412E-EE07-48C1-9EC8-0F2691567E74}" destId="{5BF158EF-D78E-4F4B-8C0A-1E421B640FAA}" srcOrd="1" destOrd="0" presId="urn:microsoft.com/office/officeart/2018/2/layout/IconCircleList"/>
    <dgm:cxn modelId="{3027A365-97FD-4847-9C85-142440DA7FD1}" type="presParOf" srcId="{FEC7412E-EE07-48C1-9EC8-0F2691567E74}" destId="{A99D364D-E205-455A-875E-9C462AB33754}" srcOrd="2" destOrd="0" presId="urn:microsoft.com/office/officeart/2018/2/layout/IconCircleList"/>
    <dgm:cxn modelId="{AF980591-7AD9-495C-A29D-384ECC668D0B}" type="presParOf" srcId="{FEC7412E-EE07-48C1-9EC8-0F2691567E74}" destId="{659BA81C-0496-4816-8CD9-5F0FE1529B29}"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453C095-7014-4DD5-8E7C-9D5BAD0DBEF0}"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3F069332-4B4F-497E-9EA2-1B9854C0CF24}">
      <dgm:prSet/>
      <dgm:spPr/>
      <dgm:t>
        <a:bodyPr/>
        <a:lstStyle/>
        <a:p>
          <a:pPr rtl="0"/>
          <a:r>
            <a:rPr lang="en-US">
              <a:solidFill>
                <a:schemeClr val="bg1"/>
              </a:solidFill>
              <a:latin typeface="Calibri"/>
              <a:ea typeface="Calibri"/>
              <a:cs typeface="Calibri"/>
            </a:rPr>
            <a:t>A 3D Convolutional Neural Network (3D CNN) as refers to neural network architectures with multiple layers that can learn hierarchical data representations. Each layer learns increasingly complex spatial features of data. </a:t>
          </a:r>
          <a:r>
            <a:rPr lang="en-GB">
              <a:solidFill>
                <a:schemeClr val="bg1"/>
              </a:solidFill>
              <a:latin typeface="Calibri"/>
              <a:ea typeface="Calibri"/>
              <a:cs typeface="Calibri"/>
            </a:rPr>
            <a:t>A 3D  CNN specifically designed to analyse spatiotemporal patterns in volumetric data, such as video sequences or medical imaging scans. </a:t>
          </a:r>
        </a:p>
      </dgm:t>
    </dgm:pt>
    <dgm:pt modelId="{590369E4-616D-4E33-83D0-E2D2880AA8D8}" type="parTrans" cxnId="{50ED742D-A37A-49F1-B8CA-E462FC57E9D0}">
      <dgm:prSet/>
      <dgm:spPr/>
      <dgm:t>
        <a:bodyPr/>
        <a:lstStyle/>
        <a:p>
          <a:endParaRPr lang="en-US"/>
        </a:p>
      </dgm:t>
    </dgm:pt>
    <dgm:pt modelId="{7259AA75-93BF-4CCB-BFDA-8781849ACC5A}" type="sibTrans" cxnId="{50ED742D-A37A-49F1-B8CA-E462FC57E9D0}">
      <dgm:prSet/>
      <dgm:spPr/>
      <dgm:t>
        <a:bodyPr/>
        <a:lstStyle/>
        <a:p>
          <a:endParaRPr lang="en-US"/>
        </a:p>
      </dgm:t>
    </dgm:pt>
    <dgm:pt modelId="{47E22F89-9E64-41C3-A756-C3CF0BB81E15}">
      <dgm:prSet phldr="0"/>
      <dgm:spPr/>
      <dgm:t>
        <a:bodyPr/>
        <a:lstStyle/>
        <a:p>
          <a:pPr rtl="0"/>
          <a:r>
            <a:rPr lang="en-GB">
              <a:solidFill>
                <a:schemeClr val="bg1"/>
              </a:solidFill>
              <a:latin typeface="Calibri"/>
              <a:ea typeface="Calibri"/>
              <a:cs typeface="Calibri"/>
            </a:rPr>
            <a:t>3D CNNs extend the convolution operation into the temporal dimension, allowing them to capture both spatial and temporal dependencies within a dataset. In a 3D CNN architecture, the first few layers typically focus on extracting basic spatial and temporal features, while deeper layers learn more complex and abstract representations. This hierarchical learning enables the network to discern intricate patterns and relationships within volumetric data. </a:t>
          </a:r>
        </a:p>
      </dgm:t>
    </dgm:pt>
    <dgm:pt modelId="{61FC8D82-2AD8-4F5C-BDFE-BECCBD615E24}" type="parTrans" cxnId="{485D5512-C585-4A1C-A016-6735C2927A55}">
      <dgm:prSet/>
      <dgm:spPr/>
    </dgm:pt>
    <dgm:pt modelId="{7CE390D1-D151-426F-AC8E-990EC539CDF7}" type="sibTrans" cxnId="{485D5512-C585-4A1C-A016-6735C2927A55}">
      <dgm:prSet/>
      <dgm:spPr/>
    </dgm:pt>
    <dgm:pt modelId="{48DB8F05-250B-4E1D-BB64-9EC4A187816C}" type="pres">
      <dgm:prSet presAssocID="{8453C095-7014-4DD5-8E7C-9D5BAD0DBEF0}" presName="diagram" presStyleCnt="0">
        <dgm:presLayoutVars>
          <dgm:dir/>
          <dgm:resizeHandles val="exact"/>
        </dgm:presLayoutVars>
      </dgm:prSet>
      <dgm:spPr/>
    </dgm:pt>
    <dgm:pt modelId="{D3B0C267-FF52-4675-9954-88B649DCD228}" type="pres">
      <dgm:prSet presAssocID="{3F069332-4B4F-497E-9EA2-1B9854C0CF24}" presName="node" presStyleLbl="node1" presStyleIdx="0" presStyleCnt="2">
        <dgm:presLayoutVars>
          <dgm:bulletEnabled val="1"/>
        </dgm:presLayoutVars>
      </dgm:prSet>
      <dgm:spPr>
        <a:solidFill>
          <a:srgbClr val="0070C0"/>
        </a:solidFill>
      </dgm:spPr>
    </dgm:pt>
    <dgm:pt modelId="{7C8B9331-671A-49FA-B2AE-B3B510A538D4}" type="pres">
      <dgm:prSet presAssocID="{7259AA75-93BF-4CCB-BFDA-8781849ACC5A}" presName="sibTrans" presStyleCnt="0"/>
      <dgm:spPr/>
    </dgm:pt>
    <dgm:pt modelId="{13F361F6-7A39-410B-A4AF-D2A2F81018CD}" type="pres">
      <dgm:prSet presAssocID="{47E22F89-9E64-41C3-A756-C3CF0BB81E15}" presName="node" presStyleLbl="node1" presStyleIdx="1" presStyleCnt="2">
        <dgm:presLayoutVars>
          <dgm:bulletEnabled val="1"/>
        </dgm:presLayoutVars>
      </dgm:prSet>
      <dgm:spPr>
        <a:solidFill>
          <a:srgbClr val="0070C0"/>
        </a:solidFill>
      </dgm:spPr>
    </dgm:pt>
  </dgm:ptLst>
  <dgm:cxnLst>
    <dgm:cxn modelId="{485D5512-C585-4A1C-A016-6735C2927A55}" srcId="{8453C095-7014-4DD5-8E7C-9D5BAD0DBEF0}" destId="{47E22F89-9E64-41C3-A756-C3CF0BB81E15}" srcOrd="1" destOrd="0" parTransId="{61FC8D82-2AD8-4F5C-BDFE-BECCBD615E24}" sibTransId="{7CE390D1-D151-426F-AC8E-990EC539CDF7}"/>
    <dgm:cxn modelId="{50ED742D-A37A-49F1-B8CA-E462FC57E9D0}" srcId="{8453C095-7014-4DD5-8E7C-9D5BAD0DBEF0}" destId="{3F069332-4B4F-497E-9EA2-1B9854C0CF24}" srcOrd="0" destOrd="0" parTransId="{590369E4-616D-4E33-83D0-E2D2880AA8D8}" sibTransId="{7259AA75-93BF-4CCB-BFDA-8781849ACC5A}"/>
    <dgm:cxn modelId="{5C88F233-3411-46DA-817B-C2322EAF3152}" type="presOf" srcId="{47E22F89-9E64-41C3-A756-C3CF0BB81E15}" destId="{13F361F6-7A39-410B-A4AF-D2A2F81018CD}" srcOrd="0" destOrd="0" presId="urn:microsoft.com/office/officeart/2005/8/layout/default"/>
    <dgm:cxn modelId="{4192AE71-EC5C-4B5F-98DF-BB534203D355}" type="presOf" srcId="{3F069332-4B4F-497E-9EA2-1B9854C0CF24}" destId="{D3B0C267-FF52-4675-9954-88B649DCD228}" srcOrd="0" destOrd="0" presId="urn:microsoft.com/office/officeart/2005/8/layout/default"/>
    <dgm:cxn modelId="{DC64668E-645C-454B-91CF-A5A164D4A8B2}" type="presOf" srcId="{8453C095-7014-4DD5-8E7C-9D5BAD0DBEF0}" destId="{48DB8F05-250B-4E1D-BB64-9EC4A187816C}" srcOrd="0" destOrd="0" presId="urn:microsoft.com/office/officeart/2005/8/layout/default"/>
    <dgm:cxn modelId="{9684233E-AA2C-44F5-B41A-299116AA1154}" type="presParOf" srcId="{48DB8F05-250B-4E1D-BB64-9EC4A187816C}" destId="{D3B0C267-FF52-4675-9954-88B649DCD228}" srcOrd="0" destOrd="0" presId="urn:microsoft.com/office/officeart/2005/8/layout/default"/>
    <dgm:cxn modelId="{44974866-249F-4155-B134-D01232DE3A74}" type="presParOf" srcId="{48DB8F05-250B-4E1D-BB64-9EC4A187816C}" destId="{7C8B9331-671A-49FA-B2AE-B3B510A538D4}" srcOrd="1" destOrd="0" presId="urn:microsoft.com/office/officeart/2005/8/layout/default"/>
    <dgm:cxn modelId="{EF51FFAB-E408-4D10-B910-368B19D04537}" type="presParOf" srcId="{48DB8F05-250B-4E1D-BB64-9EC4A187816C}" destId="{13F361F6-7A39-410B-A4AF-D2A2F81018CD}" srcOrd="2"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453C095-7014-4DD5-8E7C-9D5BAD0DBEF0}"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3F069332-4B4F-497E-9EA2-1B9854C0CF24}">
      <dgm:prSet/>
      <dgm:spPr/>
      <dgm:t>
        <a:bodyPr/>
        <a:lstStyle/>
        <a:p>
          <a:r>
            <a:rPr lang="en-US"/>
            <a:t>A CNN-RNN hybrid, combines the strengths of both CNNs and RNNs to effectively process complex sequential data. In this architecture, the CNN is employed for spatial feature extraction, capturing hierarchical patterns and spatial relationships within the input data, while the RNN, specifically using Gated Recurrent Unit (GRU) layers, is incorporated to handle the temporal dynamics and sequential dependencies.</a:t>
          </a:r>
        </a:p>
      </dgm:t>
    </dgm:pt>
    <dgm:pt modelId="{590369E4-616D-4E33-83D0-E2D2880AA8D8}" type="parTrans" cxnId="{50ED742D-A37A-49F1-B8CA-E462FC57E9D0}">
      <dgm:prSet/>
      <dgm:spPr/>
      <dgm:t>
        <a:bodyPr/>
        <a:lstStyle/>
        <a:p>
          <a:endParaRPr lang="en-US"/>
        </a:p>
      </dgm:t>
    </dgm:pt>
    <dgm:pt modelId="{7259AA75-93BF-4CCB-BFDA-8781849ACC5A}" type="sibTrans" cxnId="{50ED742D-A37A-49F1-B8CA-E462FC57E9D0}">
      <dgm:prSet/>
      <dgm:spPr/>
      <dgm:t>
        <a:bodyPr/>
        <a:lstStyle/>
        <a:p>
          <a:endParaRPr lang="en-US"/>
        </a:p>
      </dgm:t>
    </dgm:pt>
    <dgm:pt modelId="{91F0710C-5B3C-4D04-8D69-8741117359ED}">
      <dgm:prSet/>
      <dgm:spPr/>
      <dgm:t>
        <a:bodyPr/>
        <a:lstStyle/>
        <a:p>
          <a:r>
            <a:rPr lang="en-US"/>
            <a:t>The CNN-RNN hybrid is particularly well-suited for tasks where understanding both spatial structures and temporal sequences is crucial, such as video analysis, image captioning, and speech recognition. The CNN extracts spatial features from the input, and the RNN, with its memory and recurrent connections, processes the temporal sequence, allowing the model to capture long-range dependencies in the data.</a:t>
          </a:r>
        </a:p>
      </dgm:t>
    </dgm:pt>
    <dgm:pt modelId="{805FB2A3-D1CD-4002-8174-F8B4D50AA98C}" type="parTrans" cxnId="{CD4272ED-D1A0-42AC-86A4-31E9B9BE2BED}">
      <dgm:prSet/>
      <dgm:spPr/>
      <dgm:t>
        <a:bodyPr/>
        <a:lstStyle/>
        <a:p>
          <a:endParaRPr lang="en-US"/>
        </a:p>
      </dgm:t>
    </dgm:pt>
    <dgm:pt modelId="{4394FC96-FA8E-48C1-969A-D925B0A1208E}" type="sibTrans" cxnId="{CD4272ED-D1A0-42AC-86A4-31E9B9BE2BED}">
      <dgm:prSet/>
      <dgm:spPr/>
      <dgm:t>
        <a:bodyPr/>
        <a:lstStyle/>
        <a:p>
          <a:endParaRPr lang="en-US"/>
        </a:p>
      </dgm:t>
    </dgm:pt>
    <dgm:pt modelId="{48DB8F05-250B-4E1D-BB64-9EC4A187816C}" type="pres">
      <dgm:prSet presAssocID="{8453C095-7014-4DD5-8E7C-9D5BAD0DBEF0}" presName="diagram" presStyleCnt="0">
        <dgm:presLayoutVars>
          <dgm:dir/>
          <dgm:resizeHandles val="exact"/>
        </dgm:presLayoutVars>
      </dgm:prSet>
      <dgm:spPr/>
    </dgm:pt>
    <dgm:pt modelId="{D3B0C267-FF52-4675-9954-88B649DCD228}" type="pres">
      <dgm:prSet presAssocID="{3F069332-4B4F-497E-9EA2-1B9854C0CF24}" presName="node" presStyleLbl="node1" presStyleIdx="0" presStyleCnt="2">
        <dgm:presLayoutVars>
          <dgm:bulletEnabled val="1"/>
        </dgm:presLayoutVars>
      </dgm:prSet>
      <dgm:spPr/>
    </dgm:pt>
    <dgm:pt modelId="{0AD94707-987D-4237-AEDC-0A7F60237072}" type="pres">
      <dgm:prSet presAssocID="{7259AA75-93BF-4CCB-BFDA-8781849ACC5A}" presName="sibTrans" presStyleCnt="0"/>
      <dgm:spPr/>
    </dgm:pt>
    <dgm:pt modelId="{CB6CC8D5-007E-4550-A429-B77AF6E8EACE}" type="pres">
      <dgm:prSet presAssocID="{91F0710C-5B3C-4D04-8D69-8741117359ED}" presName="node" presStyleLbl="node1" presStyleIdx="1" presStyleCnt="2">
        <dgm:presLayoutVars>
          <dgm:bulletEnabled val="1"/>
        </dgm:presLayoutVars>
      </dgm:prSet>
      <dgm:spPr/>
    </dgm:pt>
  </dgm:ptLst>
  <dgm:cxnLst>
    <dgm:cxn modelId="{50ED742D-A37A-49F1-B8CA-E462FC57E9D0}" srcId="{8453C095-7014-4DD5-8E7C-9D5BAD0DBEF0}" destId="{3F069332-4B4F-497E-9EA2-1B9854C0CF24}" srcOrd="0" destOrd="0" parTransId="{590369E4-616D-4E33-83D0-E2D2880AA8D8}" sibTransId="{7259AA75-93BF-4CCB-BFDA-8781849ACC5A}"/>
    <dgm:cxn modelId="{A7DBF27C-EF4D-4277-ADAD-4800E99371A8}" type="presOf" srcId="{3F069332-4B4F-497E-9EA2-1B9854C0CF24}" destId="{D3B0C267-FF52-4675-9954-88B649DCD228}" srcOrd="0" destOrd="0" presId="urn:microsoft.com/office/officeart/2005/8/layout/default"/>
    <dgm:cxn modelId="{DC64668E-645C-454B-91CF-A5A164D4A8B2}" type="presOf" srcId="{8453C095-7014-4DD5-8E7C-9D5BAD0DBEF0}" destId="{48DB8F05-250B-4E1D-BB64-9EC4A187816C}" srcOrd="0" destOrd="0" presId="urn:microsoft.com/office/officeart/2005/8/layout/default"/>
    <dgm:cxn modelId="{311561B3-AEA2-4957-98CB-47FFFD030F21}" type="presOf" srcId="{91F0710C-5B3C-4D04-8D69-8741117359ED}" destId="{CB6CC8D5-007E-4550-A429-B77AF6E8EACE}" srcOrd="0" destOrd="0" presId="urn:microsoft.com/office/officeart/2005/8/layout/default"/>
    <dgm:cxn modelId="{CD4272ED-D1A0-42AC-86A4-31E9B9BE2BED}" srcId="{8453C095-7014-4DD5-8E7C-9D5BAD0DBEF0}" destId="{91F0710C-5B3C-4D04-8D69-8741117359ED}" srcOrd="1" destOrd="0" parTransId="{805FB2A3-D1CD-4002-8174-F8B4D50AA98C}" sibTransId="{4394FC96-FA8E-48C1-969A-D925B0A1208E}"/>
    <dgm:cxn modelId="{330E1189-C095-4B61-A82E-CABB280BEE51}" type="presParOf" srcId="{48DB8F05-250B-4E1D-BB64-9EC4A187816C}" destId="{D3B0C267-FF52-4675-9954-88B649DCD228}" srcOrd="0" destOrd="0" presId="urn:microsoft.com/office/officeart/2005/8/layout/default"/>
    <dgm:cxn modelId="{D04AF942-268C-47CF-B399-979538796AD8}" type="presParOf" srcId="{48DB8F05-250B-4E1D-BB64-9EC4A187816C}" destId="{0AD94707-987D-4237-AEDC-0A7F60237072}" srcOrd="1" destOrd="0" presId="urn:microsoft.com/office/officeart/2005/8/layout/default"/>
    <dgm:cxn modelId="{0AFC6603-4E64-45CC-8CB8-037838E96B40}" type="presParOf" srcId="{48DB8F05-250B-4E1D-BB64-9EC4A187816C}" destId="{CB6CC8D5-007E-4550-A429-B77AF6E8EACE}" srcOrd="2" destOrd="0" presId="urn:microsoft.com/office/officeart/2005/8/layout/defaul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8CBAFD-F5BC-4B90-971A-2CBA78AE9F44}">
      <dsp:nvSpPr>
        <dsp:cNvPr id="0" name=""/>
        <dsp:cNvSpPr/>
      </dsp:nvSpPr>
      <dsp:spPr>
        <a:xfrm>
          <a:off x="1731457" y="535"/>
          <a:ext cx="1108436" cy="5542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latin typeface="Calibri Light" panose="020F0302020204030204"/>
            </a:rPr>
            <a:t>Introduction</a:t>
          </a:r>
          <a:endParaRPr lang="en-US" sz="1600" kern="1200"/>
        </a:p>
      </dsp:txBody>
      <dsp:txXfrm>
        <a:off x="1747689" y="16767"/>
        <a:ext cx="1075972" cy="521754"/>
      </dsp:txXfrm>
    </dsp:sp>
    <dsp:sp modelId="{5AD6096E-5214-43B9-92DC-34A45C5080F5}">
      <dsp:nvSpPr>
        <dsp:cNvPr id="0" name=""/>
        <dsp:cNvSpPr/>
      </dsp:nvSpPr>
      <dsp:spPr>
        <a:xfrm>
          <a:off x="1731457" y="637886"/>
          <a:ext cx="1108436" cy="5542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latin typeface="Calibri Light" panose="020F0302020204030204"/>
            </a:rPr>
            <a:t>Objectives</a:t>
          </a:r>
          <a:endParaRPr lang="en-US" sz="1600" kern="1200"/>
        </a:p>
      </dsp:txBody>
      <dsp:txXfrm>
        <a:off x="1747689" y="654118"/>
        <a:ext cx="1075972" cy="521754"/>
      </dsp:txXfrm>
    </dsp:sp>
    <dsp:sp modelId="{9AA64DAB-9824-4FC7-9861-9C2141FF9172}">
      <dsp:nvSpPr>
        <dsp:cNvPr id="0" name=""/>
        <dsp:cNvSpPr/>
      </dsp:nvSpPr>
      <dsp:spPr>
        <a:xfrm>
          <a:off x="1731457" y="1275237"/>
          <a:ext cx="1108436" cy="5542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latin typeface="Calibri Light" panose="020F0302020204030204"/>
            </a:rPr>
            <a:t>Dataset</a:t>
          </a:r>
        </a:p>
      </dsp:txBody>
      <dsp:txXfrm>
        <a:off x="1747689" y="1291469"/>
        <a:ext cx="1075972" cy="521754"/>
      </dsp:txXfrm>
    </dsp:sp>
    <dsp:sp modelId="{E0FC24BC-27D2-4C06-8034-293E9A6851C2}">
      <dsp:nvSpPr>
        <dsp:cNvPr id="0" name=""/>
        <dsp:cNvSpPr/>
      </dsp:nvSpPr>
      <dsp:spPr>
        <a:xfrm>
          <a:off x="1731457" y="1912588"/>
          <a:ext cx="1108436" cy="5542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latin typeface="Calibri Light" panose="020F0302020204030204"/>
            </a:rPr>
            <a:t>What?</a:t>
          </a:r>
          <a:endParaRPr lang="en-US" sz="1600" kern="1200"/>
        </a:p>
      </dsp:txBody>
      <dsp:txXfrm>
        <a:off x="1747689" y="1928820"/>
        <a:ext cx="1075972" cy="521754"/>
      </dsp:txXfrm>
    </dsp:sp>
    <dsp:sp modelId="{927D248C-AA69-4263-A917-8D57A302D7E4}">
      <dsp:nvSpPr>
        <dsp:cNvPr id="0" name=""/>
        <dsp:cNvSpPr/>
      </dsp:nvSpPr>
      <dsp:spPr>
        <a:xfrm>
          <a:off x="1731457" y="2549939"/>
          <a:ext cx="1108436" cy="5542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latin typeface="Calibri Light" panose="020F0302020204030204"/>
            </a:rPr>
            <a:t>How?</a:t>
          </a:r>
          <a:endParaRPr lang="en-US" sz="1600" kern="1200"/>
        </a:p>
      </dsp:txBody>
      <dsp:txXfrm>
        <a:off x="1747689" y="2566171"/>
        <a:ext cx="1075972" cy="521754"/>
      </dsp:txXfrm>
    </dsp:sp>
    <dsp:sp modelId="{4257C567-9C4B-4855-899D-C3FF9473858D}">
      <dsp:nvSpPr>
        <dsp:cNvPr id="0" name=""/>
        <dsp:cNvSpPr/>
      </dsp:nvSpPr>
      <dsp:spPr>
        <a:xfrm rot="19457599">
          <a:off x="2788572" y="2657768"/>
          <a:ext cx="546017" cy="19885"/>
        </a:xfrm>
        <a:custGeom>
          <a:avLst/>
          <a:gdLst/>
          <a:ahLst/>
          <a:cxnLst/>
          <a:rect l="0" t="0" r="0" b="0"/>
          <a:pathLst>
            <a:path>
              <a:moveTo>
                <a:pt x="0" y="9942"/>
              </a:moveTo>
              <a:lnTo>
                <a:pt x="546017" y="9942"/>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47931" y="2654060"/>
        <a:ext cx="27300" cy="27300"/>
      </dsp:txXfrm>
    </dsp:sp>
    <dsp:sp modelId="{3D8B7BAD-3E7B-4302-81EA-F25848B1EDDB}">
      <dsp:nvSpPr>
        <dsp:cNvPr id="0" name=""/>
        <dsp:cNvSpPr/>
      </dsp:nvSpPr>
      <dsp:spPr>
        <a:xfrm>
          <a:off x="3283268" y="2231263"/>
          <a:ext cx="1108436" cy="554218"/>
        </a:xfrm>
        <a:prstGeom prst="roundRect">
          <a:avLst>
            <a:gd name="adj" fmla="val 10000"/>
          </a:avLst>
        </a:prstGeom>
        <a:solidFill>
          <a:srgbClr val="0070C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rtl="0">
            <a:lnSpc>
              <a:spcPct val="90000"/>
            </a:lnSpc>
            <a:spcBef>
              <a:spcPct val="0"/>
            </a:spcBef>
            <a:spcAft>
              <a:spcPct val="35000"/>
            </a:spcAft>
            <a:buNone/>
          </a:pPr>
          <a:r>
            <a:rPr lang="en-US" sz="1600" kern="1200">
              <a:latin typeface="Calibri Light" panose="020F0302020204030204"/>
            </a:rPr>
            <a:t>3D CNN</a:t>
          </a:r>
          <a:endParaRPr lang="en-US" sz="1600" kern="1200"/>
        </a:p>
      </dsp:txBody>
      <dsp:txXfrm>
        <a:off x="3299500" y="2247495"/>
        <a:ext cx="1075972" cy="521754"/>
      </dsp:txXfrm>
    </dsp:sp>
    <dsp:sp modelId="{3172F059-068A-4AB9-B4E1-8CD59CD0AB19}">
      <dsp:nvSpPr>
        <dsp:cNvPr id="0" name=""/>
        <dsp:cNvSpPr/>
      </dsp:nvSpPr>
      <dsp:spPr>
        <a:xfrm rot="2142401">
          <a:off x="2788572" y="2976443"/>
          <a:ext cx="546017" cy="19885"/>
        </a:xfrm>
        <a:custGeom>
          <a:avLst/>
          <a:gdLst/>
          <a:ahLst/>
          <a:cxnLst/>
          <a:rect l="0" t="0" r="0" b="0"/>
          <a:pathLst>
            <a:path>
              <a:moveTo>
                <a:pt x="0" y="9942"/>
              </a:moveTo>
              <a:lnTo>
                <a:pt x="546017" y="9942"/>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47931" y="2972735"/>
        <a:ext cx="27300" cy="27300"/>
      </dsp:txXfrm>
    </dsp:sp>
    <dsp:sp modelId="{DFB6BE47-5B7A-4B22-955A-769EE4007AF2}">
      <dsp:nvSpPr>
        <dsp:cNvPr id="0" name=""/>
        <dsp:cNvSpPr/>
      </dsp:nvSpPr>
      <dsp:spPr>
        <a:xfrm>
          <a:off x="3283268" y="2868614"/>
          <a:ext cx="1108436" cy="554218"/>
        </a:xfrm>
        <a:prstGeom prst="roundRect">
          <a:avLst>
            <a:gd name="adj" fmla="val 10000"/>
          </a:avLst>
        </a:prstGeom>
        <a:solidFill>
          <a:srgbClr val="0070C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rtl="0">
            <a:lnSpc>
              <a:spcPct val="90000"/>
            </a:lnSpc>
            <a:spcBef>
              <a:spcPct val="0"/>
            </a:spcBef>
            <a:spcAft>
              <a:spcPct val="35000"/>
            </a:spcAft>
            <a:buNone/>
          </a:pPr>
          <a:r>
            <a:rPr lang="en-US" sz="1600" kern="1200">
              <a:latin typeface="Calibri Light" panose="020F0302020204030204"/>
            </a:rPr>
            <a:t>CNN RNN</a:t>
          </a:r>
          <a:endParaRPr lang="en-US" sz="1600" kern="1200"/>
        </a:p>
      </dsp:txBody>
      <dsp:txXfrm>
        <a:off x="3299500" y="2884846"/>
        <a:ext cx="1075972" cy="521754"/>
      </dsp:txXfrm>
    </dsp:sp>
    <dsp:sp modelId="{8B03C2D6-581B-44BD-89E0-5F36667FD14F}">
      <dsp:nvSpPr>
        <dsp:cNvPr id="0" name=""/>
        <dsp:cNvSpPr/>
      </dsp:nvSpPr>
      <dsp:spPr>
        <a:xfrm>
          <a:off x="1731457" y="3187290"/>
          <a:ext cx="1108436" cy="5542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rtl="0">
            <a:lnSpc>
              <a:spcPct val="90000"/>
            </a:lnSpc>
            <a:spcBef>
              <a:spcPct val="0"/>
            </a:spcBef>
            <a:spcAft>
              <a:spcPct val="35000"/>
            </a:spcAft>
            <a:buNone/>
          </a:pPr>
          <a:r>
            <a:rPr lang="en-US" sz="1600" kern="1200">
              <a:latin typeface="Calibri Light" panose="020F0302020204030204"/>
            </a:rPr>
            <a:t>Results and Output</a:t>
          </a:r>
          <a:endParaRPr lang="en-US" sz="1600" kern="1200"/>
        </a:p>
      </dsp:txBody>
      <dsp:txXfrm>
        <a:off x="1747689" y="3203522"/>
        <a:ext cx="1075972" cy="521754"/>
      </dsp:txXfrm>
    </dsp:sp>
    <dsp:sp modelId="{A3F6D22D-1B76-4412-8DA9-E01F64D2956E}">
      <dsp:nvSpPr>
        <dsp:cNvPr id="0" name=""/>
        <dsp:cNvSpPr/>
      </dsp:nvSpPr>
      <dsp:spPr>
        <a:xfrm>
          <a:off x="1731457" y="3824641"/>
          <a:ext cx="1108436" cy="5542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latin typeface="Calibri Light" panose="020F0302020204030204"/>
            </a:rPr>
            <a:t>Conclusion</a:t>
          </a:r>
          <a:endParaRPr lang="en-US" sz="1600" kern="1200"/>
        </a:p>
      </dsp:txBody>
      <dsp:txXfrm>
        <a:off x="1747689" y="3840873"/>
        <a:ext cx="1075972" cy="521754"/>
      </dsp:txXfrm>
    </dsp:sp>
    <dsp:sp modelId="{E8EE6399-B5CB-4D90-B191-DE937B839912}">
      <dsp:nvSpPr>
        <dsp:cNvPr id="0" name=""/>
        <dsp:cNvSpPr/>
      </dsp:nvSpPr>
      <dsp:spPr>
        <a:xfrm>
          <a:off x="1731457" y="4461991"/>
          <a:ext cx="1108436" cy="5542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rtl="0">
            <a:lnSpc>
              <a:spcPct val="90000"/>
            </a:lnSpc>
            <a:spcBef>
              <a:spcPct val="0"/>
            </a:spcBef>
            <a:spcAft>
              <a:spcPct val="35000"/>
            </a:spcAft>
            <a:buNone/>
          </a:pPr>
          <a:r>
            <a:rPr lang="en-US" sz="1600" kern="1200">
              <a:latin typeface="Calibri Light" panose="020F0302020204030204"/>
            </a:rPr>
            <a:t>Future Scope</a:t>
          </a:r>
          <a:endParaRPr lang="en-US" sz="1600" kern="1200"/>
        </a:p>
      </dsp:txBody>
      <dsp:txXfrm>
        <a:off x="1747689" y="4478223"/>
        <a:ext cx="1075972" cy="5217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4B8641-F293-472F-BC1C-4E4D874FDDA6}">
      <dsp:nvSpPr>
        <dsp:cNvPr id="0" name=""/>
        <dsp:cNvSpPr/>
      </dsp:nvSpPr>
      <dsp:spPr>
        <a:xfrm>
          <a:off x="105261" y="603716"/>
          <a:ext cx="1528243" cy="1528243"/>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8D98DB7-4193-4A4A-8BAB-957A8F376503}">
      <dsp:nvSpPr>
        <dsp:cNvPr id="0" name=""/>
        <dsp:cNvSpPr/>
      </dsp:nvSpPr>
      <dsp:spPr>
        <a:xfrm>
          <a:off x="426192" y="924648"/>
          <a:ext cx="886381" cy="88638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82990A5-17DC-4F74-A0F4-73E53187E96D}">
      <dsp:nvSpPr>
        <dsp:cNvPr id="0" name=""/>
        <dsp:cNvSpPr/>
      </dsp:nvSpPr>
      <dsp:spPr>
        <a:xfrm>
          <a:off x="1960986" y="603716"/>
          <a:ext cx="3602289" cy="15282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b="1" kern="1200"/>
            <a:t>Understanding Human </a:t>
          </a:r>
          <a:r>
            <a:rPr lang="en-US" sz="1500" kern="1200">
              <a:latin typeface="Calibri Light" panose="020F0302020204030204"/>
            </a:rPr>
            <a:t>Behavior.</a:t>
          </a:r>
          <a:endParaRPr lang="en-US" sz="1500" kern="1200"/>
        </a:p>
      </dsp:txBody>
      <dsp:txXfrm>
        <a:off x="1960986" y="603716"/>
        <a:ext cx="3602289" cy="1528243"/>
      </dsp:txXfrm>
    </dsp:sp>
    <dsp:sp modelId="{B0F5A1FA-C986-4E5E-8479-CEF6B5FEC87F}">
      <dsp:nvSpPr>
        <dsp:cNvPr id="0" name=""/>
        <dsp:cNvSpPr/>
      </dsp:nvSpPr>
      <dsp:spPr>
        <a:xfrm>
          <a:off x="6190947" y="603716"/>
          <a:ext cx="1528243" cy="1528243"/>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687BBD-8919-4571-8541-2D3FCD2A702A}">
      <dsp:nvSpPr>
        <dsp:cNvPr id="0" name=""/>
        <dsp:cNvSpPr/>
      </dsp:nvSpPr>
      <dsp:spPr>
        <a:xfrm>
          <a:off x="6511878" y="924648"/>
          <a:ext cx="886381" cy="886381"/>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13AE3CA-6D7D-4747-8544-36FF11DED07D}">
      <dsp:nvSpPr>
        <dsp:cNvPr id="0" name=""/>
        <dsp:cNvSpPr/>
      </dsp:nvSpPr>
      <dsp:spPr>
        <a:xfrm>
          <a:off x="8046672" y="603716"/>
          <a:ext cx="3602289" cy="15282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b="1" kern="1200"/>
            <a:t>Optimization and </a:t>
          </a:r>
          <a:r>
            <a:rPr lang="en-US" sz="1500" b="0" kern="1200">
              <a:latin typeface="Calibri Light" panose="020F0302020204030204"/>
            </a:rPr>
            <a:t>Improvement</a:t>
          </a:r>
          <a:r>
            <a:rPr lang="en-US" sz="1500" kern="1200"/>
            <a:t>.</a:t>
          </a:r>
        </a:p>
      </dsp:txBody>
      <dsp:txXfrm>
        <a:off x="8046672" y="603716"/>
        <a:ext cx="3602289" cy="1528243"/>
      </dsp:txXfrm>
    </dsp:sp>
    <dsp:sp modelId="{35D5909E-630C-4D39-B446-73FD132883C6}">
      <dsp:nvSpPr>
        <dsp:cNvPr id="0" name=""/>
        <dsp:cNvSpPr/>
      </dsp:nvSpPr>
      <dsp:spPr>
        <a:xfrm>
          <a:off x="105261" y="3005294"/>
          <a:ext cx="1528243" cy="1528243"/>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43A2E64-966F-49A0-A5E0-087CB9E655CF}">
      <dsp:nvSpPr>
        <dsp:cNvPr id="0" name=""/>
        <dsp:cNvSpPr/>
      </dsp:nvSpPr>
      <dsp:spPr>
        <a:xfrm>
          <a:off x="426192" y="3326225"/>
          <a:ext cx="886381" cy="886381"/>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8B66C9F-91CE-40FC-9D18-335454A99C46}">
      <dsp:nvSpPr>
        <dsp:cNvPr id="0" name=""/>
        <dsp:cNvSpPr/>
      </dsp:nvSpPr>
      <dsp:spPr>
        <a:xfrm>
          <a:off x="1960986" y="3005294"/>
          <a:ext cx="3602289" cy="15282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b="1" kern="1200"/>
            <a:t>Applicability in Diverse Scenarios</a:t>
          </a:r>
          <a:r>
            <a:rPr lang="en-US" sz="1500" kern="1200"/>
            <a:t>.</a:t>
          </a:r>
        </a:p>
      </dsp:txBody>
      <dsp:txXfrm>
        <a:off x="1960986" y="3005294"/>
        <a:ext cx="3602289" cy="1528243"/>
      </dsp:txXfrm>
    </dsp:sp>
    <dsp:sp modelId="{69484639-265A-4777-87B8-B1A61F9E509D}">
      <dsp:nvSpPr>
        <dsp:cNvPr id="0" name=""/>
        <dsp:cNvSpPr/>
      </dsp:nvSpPr>
      <dsp:spPr>
        <a:xfrm>
          <a:off x="6190947" y="3005294"/>
          <a:ext cx="1528243" cy="1528243"/>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F158EF-D78E-4F4B-8C0A-1E421B640FAA}">
      <dsp:nvSpPr>
        <dsp:cNvPr id="0" name=""/>
        <dsp:cNvSpPr/>
      </dsp:nvSpPr>
      <dsp:spPr>
        <a:xfrm>
          <a:off x="6511878" y="3326225"/>
          <a:ext cx="886381" cy="886381"/>
        </a:xfrm>
        <a:prstGeom prst="rect">
          <a:avLst/>
        </a:prstGeom>
        <a:blipFill>
          <a:blip xmlns:r="http://schemas.openxmlformats.org/officeDocument/2006/relationships" r:embed="rId7">
            <a:extLs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59BA81C-0496-4816-8CD9-5F0FE1529B29}">
      <dsp:nvSpPr>
        <dsp:cNvPr id="0" name=""/>
        <dsp:cNvSpPr/>
      </dsp:nvSpPr>
      <dsp:spPr>
        <a:xfrm>
          <a:off x="8046672" y="3005294"/>
          <a:ext cx="3602289" cy="15282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en-US" sz="1500" kern="1200"/>
            <a:t>In summary, conducting a thorough comparison of different architectures for video classification is crucial for both theoretical understanding and practical applications, fostering advancements in technology and aiding in informed decision-making across various industries</a:t>
          </a:r>
        </a:p>
      </dsp:txBody>
      <dsp:txXfrm>
        <a:off x="8046672" y="3005294"/>
        <a:ext cx="3602289" cy="15282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B0C267-FF52-4675-9954-88B649DCD228}">
      <dsp:nvSpPr>
        <dsp:cNvPr id="0" name=""/>
        <dsp:cNvSpPr/>
      </dsp:nvSpPr>
      <dsp:spPr>
        <a:xfrm>
          <a:off x="1359" y="186431"/>
          <a:ext cx="5303261" cy="3181956"/>
        </a:xfrm>
        <a:prstGeom prst="rect">
          <a:avLst/>
        </a:prstGeom>
        <a:solidFill>
          <a:srgbClr val="0070C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solidFill>
                <a:schemeClr val="bg1"/>
              </a:solidFill>
              <a:latin typeface="Calibri"/>
              <a:ea typeface="Calibri"/>
              <a:cs typeface="Calibri"/>
            </a:rPr>
            <a:t>A 3D Convolutional Neural Network (3D CNN) as refers to neural network architectures with multiple layers that can learn hierarchical data representations. Each layer learns increasingly complex spatial features of data. </a:t>
          </a:r>
          <a:r>
            <a:rPr lang="en-GB" sz="2000" kern="1200">
              <a:solidFill>
                <a:schemeClr val="bg1"/>
              </a:solidFill>
              <a:latin typeface="Calibri"/>
              <a:ea typeface="Calibri"/>
              <a:cs typeface="Calibri"/>
            </a:rPr>
            <a:t>A 3D  CNN specifically designed to analyse spatiotemporal patterns in volumetric data, such as video sequences or medical imaging scans. </a:t>
          </a:r>
        </a:p>
      </dsp:txBody>
      <dsp:txXfrm>
        <a:off x="1359" y="186431"/>
        <a:ext cx="5303261" cy="3181956"/>
      </dsp:txXfrm>
    </dsp:sp>
    <dsp:sp modelId="{13F361F6-7A39-410B-A4AF-D2A2F81018CD}">
      <dsp:nvSpPr>
        <dsp:cNvPr id="0" name=""/>
        <dsp:cNvSpPr/>
      </dsp:nvSpPr>
      <dsp:spPr>
        <a:xfrm>
          <a:off x="5834947" y="186431"/>
          <a:ext cx="5303261" cy="3181956"/>
        </a:xfrm>
        <a:prstGeom prst="rect">
          <a:avLst/>
        </a:prstGeom>
        <a:solidFill>
          <a:srgbClr val="0070C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GB" sz="2000" kern="1200">
              <a:solidFill>
                <a:schemeClr val="bg1"/>
              </a:solidFill>
              <a:latin typeface="Calibri"/>
              <a:ea typeface="Calibri"/>
              <a:cs typeface="Calibri"/>
            </a:rPr>
            <a:t>3D CNNs extend the convolution operation into the temporal dimension, allowing them to capture both spatial and temporal dependencies within a dataset. In a 3D CNN architecture, the first few layers typically focus on extracting basic spatial and temporal features, while deeper layers learn more complex and abstract representations. This hierarchical learning enables the network to discern intricate patterns and relationships within volumetric data. </a:t>
          </a:r>
        </a:p>
      </dsp:txBody>
      <dsp:txXfrm>
        <a:off x="5834947" y="186431"/>
        <a:ext cx="5303261" cy="318195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B0C267-FF52-4675-9954-88B649DCD228}">
      <dsp:nvSpPr>
        <dsp:cNvPr id="0" name=""/>
        <dsp:cNvSpPr/>
      </dsp:nvSpPr>
      <dsp:spPr>
        <a:xfrm>
          <a:off x="1359" y="186431"/>
          <a:ext cx="5303261" cy="318195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A CNN-RNN hybrid, combines the strengths of both CNNs and RNNs to effectively process complex sequential data. In this architecture, the CNN is employed for spatial feature extraction, capturing hierarchical patterns and spatial relationships within the input data, while the RNN, specifically using Gated Recurrent Unit (GRU) layers, is incorporated to handle the temporal dynamics and sequential dependencies.</a:t>
          </a:r>
        </a:p>
      </dsp:txBody>
      <dsp:txXfrm>
        <a:off x="1359" y="186431"/>
        <a:ext cx="5303261" cy="3181956"/>
      </dsp:txXfrm>
    </dsp:sp>
    <dsp:sp modelId="{CB6CC8D5-007E-4550-A429-B77AF6E8EACE}">
      <dsp:nvSpPr>
        <dsp:cNvPr id="0" name=""/>
        <dsp:cNvSpPr/>
      </dsp:nvSpPr>
      <dsp:spPr>
        <a:xfrm>
          <a:off x="5834947" y="186431"/>
          <a:ext cx="5303261" cy="318195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The CNN-RNN hybrid is particularly well-suited for tasks where understanding both spatial structures and temporal sequences is crucial, such as video analysis, image captioning, and speech recognition. The CNN extracts spatial features from the input, and the RNN, with its memory and recurrent connections, processes the temporal sequence, allowing the model to capture long-range dependencies in the data.</a:t>
          </a:r>
        </a:p>
      </dsp:txBody>
      <dsp:txXfrm>
        <a:off x="5834947" y="186431"/>
        <a:ext cx="5303261" cy="318195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jpeg>
</file>

<file path=ppt/media/image13.jpeg>
</file>

<file path=ppt/media/image14.png>
</file>

<file path=ppt/media/image15.svg>
</file>

<file path=ppt/media/image16.png>
</file>

<file path=ppt/media/image17.png>
</file>

<file path=ppt/media/image18.jpeg>
</file>

<file path=ppt/media/image19.png>
</file>

<file path=ppt/media/image2.jpe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svg>
</file>

<file path=ppt/media/image29.jpeg>
</file>

<file path=ppt/media/image3.jpeg>
</file>

<file path=ppt/media/image30.png>
</file>

<file path=ppt/media/image31.png>
</file>

<file path=ppt/media/image32.png>
</file>

<file path=ppt/media/image33.png>
</file>

<file path=ppt/media/image34.jpeg>
</file>

<file path=ppt/media/image35.jpeg>
</file>

<file path=ppt/media/image4.png>
</file>

<file path=ppt/media/image5.sv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12/7/2023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diagramQuickStyle" Target="../diagrams/quickStyle4.xml"/><Relationship Id="rId3" Type="http://schemas.openxmlformats.org/officeDocument/2006/relationships/image" Target="../media/image15.svg"/><Relationship Id="rId7" Type="http://schemas.openxmlformats.org/officeDocument/2006/relationships/diagramLayout" Target="../diagrams/layout4.xml"/><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diagramData" Target="../diagrams/data4.xml"/><Relationship Id="rId5" Type="http://schemas.openxmlformats.org/officeDocument/2006/relationships/image" Target="../media/image21.svg"/><Relationship Id="rId10" Type="http://schemas.microsoft.com/office/2007/relationships/diagramDrawing" Target="../diagrams/drawing4.xml"/><Relationship Id="rId4" Type="http://schemas.openxmlformats.org/officeDocument/2006/relationships/image" Target="../media/image20.png"/><Relationship Id="rId9" Type="http://schemas.openxmlformats.org/officeDocument/2006/relationships/diagramColors" Target="../diagrams/colors4.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5.svg"/><Relationship Id="rId7" Type="http://schemas.openxmlformats.org/officeDocument/2006/relationships/diagramColors" Target="../diagrams/colors3.xml"/><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exels-taryn-elliott-5442785 (1080p)">
            <a:hlinkClick r:id="" action="ppaction://media"/>
            <a:extLst>
              <a:ext uri="{FF2B5EF4-FFF2-40B4-BE49-F238E27FC236}">
                <a16:creationId xmlns:a16="http://schemas.microsoft.com/office/drawing/2014/main" id="{6362EDD1-7028-1C58-31C0-2AD8B14CA26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48" y="-379317"/>
            <a:ext cx="12201095" cy="7241436"/>
          </a:xfrm>
          <a:prstGeom prst="rect">
            <a:avLst/>
          </a:prstGeom>
        </p:spPr>
      </p:pic>
      <p:sp>
        <p:nvSpPr>
          <p:cNvPr id="2" name="Title 1"/>
          <p:cNvSpPr>
            <a:spLocks noGrp="1"/>
          </p:cNvSpPr>
          <p:nvPr>
            <p:ph type="ctrTitle"/>
          </p:nvPr>
        </p:nvSpPr>
        <p:spPr>
          <a:xfrm>
            <a:off x="2842054" y="-49209"/>
            <a:ext cx="9144000" cy="2387600"/>
          </a:xfrm>
        </p:spPr>
        <p:txBody>
          <a:bodyPr/>
          <a:lstStyle/>
          <a:p>
            <a:r>
              <a:rPr lang="en-US" b="1">
                <a:latin typeface="Consolas"/>
                <a:ea typeface="ADLaM Display"/>
                <a:cs typeface="Calibri Light"/>
              </a:rPr>
              <a:t>ACTION RECOGNITION IN VIDEO</a:t>
            </a:r>
            <a:endParaRPr lang="en-US" b="1">
              <a:latin typeface="Consolas"/>
              <a:ea typeface="ADLaM Display"/>
            </a:endParaRPr>
          </a:p>
        </p:txBody>
      </p:sp>
      <p:sp>
        <p:nvSpPr>
          <p:cNvPr id="3" name="Subtitle 2"/>
          <p:cNvSpPr>
            <a:spLocks noGrp="1"/>
          </p:cNvSpPr>
          <p:nvPr>
            <p:ph type="subTitle" idx="1"/>
          </p:nvPr>
        </p:nvSpPr>
        <p:spPr>
          <a:xfrm>
            <a:off x="2667001" y="4096309"/>
            <a:ext cx="9401432" cy="1872005"/>
          </a:xfrm>
        </p:spPr>
        <p:txBody>
          <a:bodyPr vert="horz" lIns="91440" tIns="45720" rIns="91440" bIns="45720" rtlCol="0" anchor="t">
            <a:noAutofit/>
          </a:bodyPr>
          <a:lstStyle/>
          <a:p>
            <a:r>
              <a:rPr lang="en-US" sz="2600">
                <a:latin typeface="Sitka Text"/>
                <a:cs typeface="Calibri"/>
              </a:rPr>
              <a:t>Undergraduate Reseach Opportunities Programme 2023-24</a:t>
            </a:r>
          </a:p>
          <a:p>
            <a:pPr algn="l"/>
            <a:r>
              <a:rPr lang="en-US" sz="2600">
                <a:latin typeface="Sitka Text"/>
                <a:cs typeface="Calibri"/>
              </a:rPr>
              <a:t>Team Members:</a:t>
            </a:r>
          </a:p>
          <a:p>
            <a:pPr algn="l"/>
            <a:r>
              <a:rPr lang="en-US" sz="2600">
                <a:latin typeface="Sitka Text"/>
                <a:cs typeface="Calibri"/>
              </a:rPr>
              <a:t>Joydeep Ghosh | AP21110010557</a:t>
            </a:r>
          </a:p>
          <a:p>
            <a:pPr algn="l"/>
            <a:r>
              <a:rPr lang="en-US" sz="2600">
                <a:latin typeface="Sitka Text"/>
                <a:cs typeface="Calibri"/>
              </a:rPr>
              <a:t>Dedipya Goswami | AP21110010650</a:t>
            </a:r>
          </a:p>
          <a:p>
            <a:pPr algn="l"/>
            <a:r>
              <a:rPr lang="en-US" sz="2600">
                <a:latin typeface="Sitka Text"/>
                <a:cs typeface="Calibri"/>
              </a:rPr>
              <a:t>DM Akshay | AP21110011219</a:t>
            </a:r>
          </a:p>
          <a:p>
            <a:endParaRPr lang="en-US">
              <a:cs typeface="Calibri"/>
            </a:endParaRPr>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95FB61-FD20-43AE-DC5D-FE02A1221A2A}"/>
              </a:ext>
            </a:extLst>
          </p:cNvPr>
          <p:cNvSpPr>
            <a:spLocks noGrp="1"/>
          </p:cNvSpPr>
          <p:nvPr>
            <p:ph type="title"/>
          </p:nvPr>
        </p:nvSpPr>
        <p:spPr>
          <a:xfrm>
            <a:off x="466722" y="586855"/>
            <a:ext cx="3201366" cy="3387497"/>
          </a:xfrm>
        </p:spPr>
        <p:txBody>
          <a:bodyPr anchor="b">
            <a:normAutofit/>
          </a:bodyPr>
          <a:lstStyle/>
          <a:p>
            <a:pPr algn="ctr"/>
            <a:r>
              <a:rPr lang="en-US" sz="3400">
                <a:solidFill>
                  <a:srgbClr val="FFFFFF"/>
                </a:solidFill>
                <a:latin typeface="Verdana Pro"/>
                <a:ea typeface="Calibri Light"/>
                <a:cs typeface="Calibri Light"/>
              </a:rPr>
              <a:t>Video Classification using 3D CNN</a:t>
            </a:r>
            <a:endParaRPr lang="en-US"/>
          </a:p>
        </p:txBody>
      </p:sp>
      <p:pic>
        <p:nvPicPr>
          <p:cNvPr id="5" name="Picture 4" descr="A diagram of a process&#10;&#10;Description automatically generated">
            <a:extLst>
              <a:ext uri="{FF2B5EF4-FFF2-40B4-BE49-F238E27FC236}">
                <a16:creationId xmlns:a16="http://schemas.microsoft.com/office/drawing/2014/main" id="{32B86370-80DB-3B55-3360-FE01FCFFF810}"/>
              </a:ext>
            </a:extLst>
          </p:cNvPr>
          <p:cNvPicPr>
            <a:picLocks noChangeAspect="1"/>
          </p:cNvPicPr>
          <p:nvPr/>
        </p:nvPicPr>
        <p:blipFill rotWithShape="1">
          <a:blip r:embed="rId2"/>
          <a:srcRect l="23677" t="22523" r="22922" b="22973"/>
          <a:stretch/>
        </p:blipFill>
        <p:spPr>
          <a:xfrm>
            <a:off x="4030266" y="985241"/>
            <a:ext cx="8239134" cy="5119691"/>
          </a:xfrm>
          <a:prstGeom prst="rect">
            <a:avLst/>
          </a:prstGeom>
        </p:spPr>
      </p:pic>
      <p:sp>
        <p:nvSpPr>
          <p:cNvPr id="4" name="Rectangle 3">
            <a:extLst>
              <a:ext uri="{FF2B5EF4-FFF2-40B4-BE49-F238E27FC236}">
                <a16:creationId xmlns:a16="http://schemas.microsoft.com/office/drawing/2014/main" id="{9D97B3B7-5580-69D4-5A86-093801535EF2}"/>
              </a:ext>
            </a:extLst>
          </p:cNvPr>
          <p:cNvSpPr/>
          <p:nvPr/>
        </p:nvSpPr>
        <p:spPr>
          <a:xfrm>
            <a:off x="2473" y="6454734"/>
            <a:ext cx="3374571"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cs typeface="Calibri" panose="020F0502020204030204"/>
              </a:rPr>
              <a:t>Joydeep Ghosh - AP21110010557</a:t>
            </a:r>
            <a:endParaRPr lang="en-US">
              <a:cs typeface="Calibri" panose="020F0502020204030204"/>
            </a:endParaRPr>
          </a:p>
        </p:txBody>
      </p:sp>
    </p:spTree>
    <p:extLst>
      <p:ext uri="{BB962C8B-B14F-4D97-AF65-F5344CB8AC3E}">
        <p14:creationId xmlns:p14="http://schemas.microsoft.com/office/powerpoint/2010/main" val="83633269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Flowchart: Document 46">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543CDA9F-EC47-7928-614F-AE977A9D5014}"/>
              </a:ext>
            </a:extLst>
          </p:cNvPr>
          <p:cNvSpPr txBox="1"/>
          <p:nvPr/>
        </p:nvSpPr>
        <p:spPr>
          <a:xfrm>
            <a:off x="687947" y="117500"/>
            <a:ext cx="3033365" cy="2510669"/>
          </a:xfrm>
          <a:prstGeom prst="rect">
            <a:avLst/>
          </a:prstGeom>
          <a:solidFill>
            <a:schemeClr val="accent5">
              <a:lumMod val="50000"/>
            </a:schemeClr>
          </a:solidFill>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2800" kern="1200">
                <a:solidFill>
                  <a:srgbClr val="FFFFFF"/>
                </a:solidFill>
                <a:latin typeface="Verdana Pro"/>
                <a:ea typeface="+mj-ea"/>
                <a:cs typeface="+mj-cs"/>
              </a:rPr>
              <a:t>3D CNN ARCHITECTURE DIAGRAM</a:t>
            </a:r>
          </a:p>
        </p:txBody>
      </p:sp>
      <p:pic>
        <p:nvPicPr>
          <p:cNvPr id="3" name="Picture 2" descr="A diagram of a project&#10;&#10;Description automatically generated">
            <a:extLst>
              <a:ext uri="{FF2B5EF4-FFF2-40B4-BE49-F238E27FC236}">
                <a16:creationId xmlns:a16="http://schemas.microsoft.com/office/drawing/2014/main" id="{D1E705E0-CCE1-CD86-7903-4485A8AD6310}"/>
              </a:ext>
            </a:extLst>
          </p:cNvPr>
          <p:cNvPicPr>
            <a:picLocks noChangeAspect="1"/>
          </p:cNvPicPr>
          <p:nvPr/>
        </p:nvPicPr>
        <p:blipFill>
          <a:blip r:embed="rId2"/>
          <a:stretch>
            <a:fillRect/>
          </a:stretch>
        </p:blipFill>
        <p:spPr>
          <a:xfrm>
            <a:off x="6159141" y="114959"/>
            <a:ext cx="3803734" cy="6672447"/>
          </a:xfrm>
          <a:prstGeom prst="rect">
            <a:avLst/>
          </a:prstGeom>
        </p:spPr>
      </p:pic>
      <p:sp>
        <p:nvSpPr>
          <p:cNvPr id="5" name="Rectangle 4">
            <a:extLst>
              <a:ext uri="{FF2B5EF4-FFF2-40B4-BE49-F238E27FC236}">
                <a16:creationId xmlns:a16="http://schemas.microsoft.com/office/drawing/2014/main" id="{DF5498AD-A732-C892-5AF3-4A6638740903}"/>
              </a:ext>
            </a:extLst>
          </p:cNvPr>
          <p:cNvSpPr/>
          <p:nvPr/>
        </p:nvSpPr>
        <p:spPr>
          <a:xfrm>
            <a:off x="2473" y="6454734"/>
            <a:ext cx="3374571"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cs typeface="Calibri" panose="020F0502020204030204"/>
              </a:rPr>
              <a:t>Joydeep Ghosh - AP21110010557</a:t>
            </a:r>
            <a:endParaRPr lang="en-US">
              <a:cs typeface="Calibri" panose="020F0502020204030204"/>
            </a:endParaRPr>
          </a:p>
        </p:txBody>
      </p:sp>
    </p:spTree>
    <p:extLst>
      <p:ext uri="{BB962C8B-B14F-4D97-AF65-F5344CB8AC3E}">
        <p14:creationId xmlns:p14="http://schemas.microsoft.com/office/powerpoint/2010/main" val="3112867180"/>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16A08C8-98A8-6D11-7E5A-35B587AAE7AC}"/>
              </a:ext>
            </a:extLst>
          </p:cNvPr>
          <p:cNvSpPr txBox="1"/>
          <p:nvPr/>
        </p:nvSpPr>
        <p:spPr>
          <a:xfrm>
            <a:off x="511274" y="348865"/>
            <a:ext cx="10044023" cy="877729"/>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000" b="1" kern="1200">
                <a:solidFill>
                  <a:srgbClr val="FFFFFF"/>
                </a:solidFill>
                <a:latin typeface="+mj-lt"/>
                <a:ea typeface="+mj-ea"/>
                <a:cs typeface="+mj-cs"/>
              </a:rPr>
              <a:t>ACTION RECOGNITION</a:t>
            </a:r>
          </a:p>
        </p:txBody>
      </p:sp>
      <p:sp>
        <p:nvSpPr>
          <p:cNvPr id="3" name="TextBox 2">
            <a:extLst>
              <a:ext uri="{FF2B5EF4-FFF2-40B4-BE49-F238E27FC236}">
                <a16:creationId xmlns:a16="http://schemas.microsoft.com/office/drawing/2014/main" id="{DEF7F4A9-B4E2-EF12-9F87-360DCF4DA0CC}"/>
              </a:ext>
            </a:extLst>
          </p:cNvPr>
          <p:cNvSpPr txBox="1"/>
          <p:nvPr/>
        </p:nvSpPr>
        <p:spPr>
          <a:xfrm>
            <a:off x="378929" y="1879063"/>
            <a:ext cx="1142138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658368">
              <a:spcAft>
                <a:spcPts val="600"/>
              </a:spcAft>
            </a:pPr>
            <a:r>
              <a:rPr lang="en-US" sz="2800" b="1">
                <a:latin typeface="Calibri"/>
                <a:cs typeface="Calibri"/>
              </a:rPr>
              <a:t>Convolutional Neural Networks(CNN)- </a:t>
            </a:r>
            <a:r>
              <a:rPr lang="en-US" sz="2800" b="1">
                <a:solidFill>
                  <a:srgbClr val="212529"/>
                </a:solidFill>
                <a:ea typeface="+mn-lt"/>
                <a:cs typeface="+mn-lt"/>
              </a:rPr>
              <a:t>Recurrent Neural Network(RNN)</a:t>
            </a:r>
            <a:endParaRPr lang="en-US" sz="2800" b="1" err="1">
              <a:latin typeface="Aptos"/>
            </a:endParaRPr>
          </a:p>
        </p:txBody>
      </p:sp>
      <p:pic>
        <p:nvPicPr>
          <p:cNvPr id="6" name="Graphic 5" descr="Drawing Figure outline">
            <a:extLst>
              <a:ext uri="{FF2B5EF4-FFF2-40B4-BE49-F238E27FC236}">
                <a16:creationId xmlns:a16="http://schemas.microsoft.com/office/drawing/2014/main" id="{E383A737-7AEF-E9BC-78B8-93A2D608B7A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172831" y="653526"/>
            <a:ext cx="914400" cy="914400"/>
          </a:xfrm>
          <a:prstGeom prst="rect">
            <a:avLst/>
          </a:prstGeom>
        </p:spPr>
      </p:pic>
      <p:pic>
        <p:nvPicPr>
          <p:cNvPr id="8" name="Graphic 7" descr="Security camera outline">
            <a:extLst>
              <a:ext uri="{FF2B5EF4-FFF2-40B4-BE49-F238E27FC236}">
                <a16:creationId xmlns:a16="http://schemas.microsoft.com/office/drawing/2014/main" id="{568082DD-06E4-BB95-A2DF-5BFB53AE098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43862" y="-100012"/>
            <a:ext cx="914400" cy="914400"/>
          </a:xfrm>
          <a:prstGeom prst="rect">
            <a:avLst/>
          </a:prstGeom>
        </p:spPr>
      </p:pic>
      <p:graphicFrame>
        <p:nvGraphicFramePr>
          <p:cNvPr id="18" name="TextBox 3">
            <a:extLst>
              <a:ext uri="{FF2B5EF4-FFF2-40B4-BE49-F238E27FC236}">
                <a16:creationId xmlns:a16="http://schemas.microsoft.com/office/drawing/2014/main" id="{8EB449AF-EB5A-1137-BAAB-27E49065CD3E}"/>
              </a:ext>
            </a:extLst>
          </p:cNvPr>
          <p:cNvGraphicFramePr/>
          <p:nvPr>
            <p:extLst>
              <p:ext uri="{D42A27DB-BD31-4B8C-83A1-F6EECF244321}">
                <p14:modId xmlns:p14="http://schemas.microsoft.com/office/powerpoint/2010/main" val="1509903314"/>
              </p:ext>
            </p:extLst>
          </p:nvPr>
        </p:nvGraphicFramePr>
        <p:xfrm>
          <a:off x="379739" y="2778630"/>
          <a:ext cx="11139569" cy="355481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1" name="Rectangle 10">
            <a:extLst>
              <a:ext uri="{FF2B5EF4-FFF2-40B4-BE49-F238E27FC236}">
                <a16:creationId xmlns:a16="http://schemas.microsoft.com/office/drawing/2014/main" id="{79B42DDA-888C-2041-0897-BCC182D38D5B}"/>
              </a:ext>
            </a:extLst>
          </p:cNvPr>
          <p:cNvSpPr/>
          <p:nvPr/>
        </p:nvSpPr>
        <p:spPr>
          <a:xfrm>
            <a:off x="2473" y="6454734"/>
            <a:ext cx="3661558"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cs typeface="Calibri" panose="020F0502020204030204"/>
              </a:rPr>
              <a:t>Dedipya Goswami - AP21110010650</a:t>
            </a:r>
            <a:endParaRPr lang="en-US">
              <a:cs typeface="Calibri" panose="020F0502020204030204"/>
            </a:endParaRPr>
          </a:p>
        </p:txBody>
      </p:sp>
    </p:spTree>
    <p:extLst>
      <p:ext uri="{BB962C8B-B14F-4D97-AF65-F5344CB8AC3E}">
        <p14:creationId xmlns:p14="http://schemas.microsoft.com/office/powerpoint/2010/main" val="1141145224"/>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 diagram of a diagram of a folder&#10;&#10;Description automatically generated">
            <a:extLst>
              <a:ext uri="{FF2B5EF4-FFF2-40B4-BE49-F238E27FC236}">
                <a16:creationId xmlns:a16="http://schemas.microsoft.com/office/drawing/2014/main" id="{F13D9120-AF92-32B2-4ED7-4791D8FCEE6C}"/>
              </a:ext>
            </a:extLst>
          </p:cNvPr>
          <p:cNvPicPr>
            <a:picLocks noChangeAspect="1"/>
          </p:cNvPicPr>
          <p:nvPr/>
        </p:nvPicPr>
        <p:blipFill>
          <a:blip r:embed="rId2"/>
          <a:stretch>
            <a:fillRect/>
          </a:stretch>
        </p:blipFill>
        <p:spPr>
          <a:xfrm>
            <a:off x="4038084" y="789540"/>
            <a:ext cx="8154435" cy="4600263"/>
          </a:xfrm>
          <a:prstGeom prst="rect">
            <a:avLst/>
          </a:prstGeom>
        </p:spPr>
      </p:pic>
      <p:sp>
        <p:nvSpPr>
          <p:cNvPr id="2" name="Title 1">
            <a:extLst>
              <a:ext uri="{FF2B5EF4-FFF2-40B4-BE49-F238E27FC236}">
                <a16:creationId xmlns:a16="http://schemas.microsoft.com/office/drawing/2014/main" id="{2FD595BF-ED3F-6474-7728-DD37758C8BFD}"/>
              </a:ext>
            </a:extLst>
          </p:cNvPr>
          <p:cNvSpPr>
            <a:spLocks noGrp="1"/>
          </p:cNvSpPr>
          <p:nvPr>
            <p:ph type="ctrTitle"/>
          </p:nvPr>
        </p:nvSpPr>
        <p:spPr>
          <a:xfrm>
            <a:off x="660041" y="2767106"/>
            <a:ext cx="2880828" cy="3071906"/>
          </a:xfrm>
        </p:spPr>
        <p:txBody>
          <a:bodyPr anchor="t">
            <a:normAutofit/>
          </a:bodyPr>
          <a:lstStyle/>
          <a:p>
            <a:pPr algn="l"/>
            <a:r>
              <a:rPr lang="en-US" sz="4000">
                <a:solidFill>
                  <a:srgbClr val="FFFFFF"/>
                </a:solidFill>
                <a:latin typeface="Verdana Pro"/>
                <a:ea typeface="Calibri Light"/>
                <a:cs typeface="Calibri Light"/>
              </a:rPr>
              <a:t>How does CNN-RNN (GRU layers) Work ?</a:t>
            </a:r>
            <a:r>
              <a:rPr lang="en-US" sz="4000">
                <a:solidFill>
                  <a:srgbClr val="FFFFFF"/>
                </a:solidFill>
                <a:ea typeface="Calibri Light"/>
                <a:cs typeface="Calibri Light"/>
              </a:rPr>
              <a:t> </a:t>
            </a:r>
            <a:endParaRPr lang="en-US" sz="4000">
              <a:solidFill>
                <a:srgbClr val="FFFFFF"/>
              </a:solidFill>
            </a:endParaRPr>
          </a:p>
        </p:txBody>
      </p:sp>
      <p:sp>
        <p:nvSpPr>
          <p:cNvPr id="5" name="Rectangle 4">
            <a:extLst>
              <a:ext uri="{FF2B5EF4-FFF2-40B4-BE49-F238E27FC236}">
                <a16:creationId xmlns:a16="http://schemas.microsoft.com/office/drawing/2014/main" id="{79D27552-D4E7-9688-1AF1-1646DBBC2E3E}"/>
              </a:ext>
            </a:extLst>
          </p:cNvPr>
          <p:cNvSpPr/>
          <p:nvPr/>
        </p:nvSpPr>
        <p:spPr>
          <a:xfrm>
            <a:off x="8528635" y="6454734"/>
            <a:ext cx="3661558"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cs typeface="Calibri" panose="020F0502020204030204"/>
              </a:rPr>
              <a:t>Dedipya Goswami - AP21110010650</a:t>
            </a:r>
            <a:endParaRPr lang="en-US">
              <a:cs typeface="Calibri" panose="020F0502020204030204"/>
            </a:endParaRPr>
          </a:p>
        </p:txBody>
      </p:sp>
    </p:spTree>
    <p:extLst>
      <p:ext uri="{BB962C8B-B14F-4D97-AF65-F5344CB8AC3E}">
        <p14:creationId xmlns:p14="http://schemas.microsoft.com/office/powerpoint/2010/main" val="43767143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E55FDD-5238-5A4F-A98F-B2AA9A55726D}"/>
              </a:ext>
            </a:extLst>
          </p:cNvPr>
          <p:cNvSpPr>
            <a:spLocks noGrp="1"/>
          </p:cNvSpPr>
          <p:nvPr>
            <p:ph type="title"/>
          </p:nvPr>
        </p:nvSpPr>
        <p:spPr>
          <a:xfrm>
            <a:off x="466722" y="586855"/>
            <a:ext cx="3201366" cy="3387497"/>
          </a:xfrm>
        </p:spPr>
        <p:txBody>
          <a:bodyPr anchor="b">
            <a:normAutofit/>
          </a:bodyPr>
          <a:lstStyle/>
          <a:p>
            <a:pPr algn="r"/>
            <a:endParaRPr lang="en-US" sz="4000">
              <a:solidFill>
                <a:srgbClr val="FFFFFF"/>
              </a:solidFill>
            </a:endParaRPr>
          </a:p>
          <a:p>
            <a:pPr algn="ctr"/>
            <a:r>
              <a:rPr lang="en-US">
                <a:solidFill>
                  <a:schemeClr val="bg1"/>
                </a:solidFill>
                <a:latin typeface="Verdana Pro"/>
                <a:ea typeface="Calibri Light"/>
                <a:cs typeface="Calibri Light"/>
              </a:rPr>
              <a:t>Structure of GRU</a:t>
            </a:r>
            <a:endParaRPr lang="en-US">
              <a:solidFill>
                <a:schemeClr val="bg1"/>
              </a:solidFill>
              <a:latin typeface="Verdana Pro"/>
            </a:endParaRPr>
          </a:p>
        </p:txBody>
      </p:sp>
      <p:pic>
        <p:nvPicPr>
          <p:cNvPr id="4" name="Content Placeholder 3" descr="A computer screen shot of a computer&#10;&#10;Description automatically generated">
            <a:extLst>
              <a:ext uri="{FF2B5EF4-FFF2-40B4-BE49-F238E27FC236}">
                <a16:creationId xmlns:a16="http://schemas.microsoft.com/office/drawing/2014/main" id="{CFEDADFD-F33D-B237-B4A0-FE6B9CEFB23D}"/>
              </a:ext>
            </a:extLst>
          </p:cNvPr>
          <p:cNvPicPr>
            <a:picLocks noChangeAspect="1"/>
          </p:cNvPicPr>
          <p:nvPr/>
        </p:nvPicPr>
        <p:blipFill>
          <a:blip r:embed="rId2"/>
          <a:stretch>
            <a:fillRect/>
          </a:stretch>
        </p:blipFill>
        <p:spPr>
          <a:xfrm>
            <a:off x="4149249" y="690086"/>
            <a:ext cx="7704818" cy="4341338"/>
          </a:xfrm>
          <a:prstGeom prst="rect">
            <a:avLst/>
          </a:prstGeom>
        </p:spPr>
      </p:pic>
      <p:sp>
        <p:nvSpPr>
          <p:cNvPr id="5" name="Rectangle 4">
            <a:extLst>
              <a:ext uri="{FF2B5EF4-FFF2-40B4-BE49-F238E27FC236}">
                <a16:creationId xmlns:a16="http://schemas.microsoft.com/office/drawing/2014/main" id="{8572F4A8-9A5F-BF5F-ED36-E0839C83B5F5}"/>
              </a:ext>
            </a:extLst>
          </p:cNvPr>
          <p:cNvSpPr/>
          <p:nvPr/>
        </p:nvSpPr>
        <p:spPr>
          <a:xfrm>
            <a:off x="2473" y="6454734"/>
            <a:ext cx="3661558"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cs typeface="Calibri" panose="020F0502020204030204"/>
              </a:rPr>
              <a:t>Dedipya Goswami - AP21110010650</a:t>
            </a:r>
            <a:endParaRPr lang="en-US">
              <a:cs typeface="Calibri" panose="020F0502020204030204"/>
            </a:endParaRPr>
          </a:p>
        </p:txBody>
      </p:sp>
    </p:spTree>
    <p:extLst>
      <p:ext uri="{BB962C8B-B14F-4D97-AF65-F5344CB8AC3E}">
        <p14:creationId xmlns:p14="http://schemas.microsoft.com/office/powerpoint/2010/main" val="37348277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0BC276C-E9E0-7279-FAA8-EB6CE9CFBA5F}"/>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Example of Working of CNN-RNN architecture</a:t>
            </a:r>
          </a:p>
        </p:txBody>
      </p:sp>
      <p:pic>
        <p:nvPicPr>
          <p:cNvPr id="4" name="Picture 3" descr="A person jumping in different poses&#10;&#10;Description automatically generated">
            <a:extLst>
              <a:ext uri="{FF2B5EF4-FFF2-40B4-BE49-F238E27FC236}">
                <a16:creationId xmlns:a16="http://schemas.microsoft.com/office/drawing/2014/main" id="{E4506EBF-35D4-A91F-408F-FFF97B7D98EC}"/>
              </a:ext>
            </a:extLst>
          </p:cNvPr>
          <p:cNvPicPr>
            <a:picLocks noChangeAspect="1"/>
          </p:cNvPicPr>
          <p:nvPr/>
        </p:nvPicPr>
        <p:blipFill>
          <a:blip r:embed="rId2"/>
          <a:stretch>
            <a:fillRect/>
          </a:stretch>
        </p:blipFill>
        <p:spPr>
          <a:xfrm>
            <a:off x="4035925" y="855"/>
            <a:ext cx="8156590" cy="6852269"/>
          </a:xfrm>
          <a:prstGeom prst="rect">
            <a:avLst/>
          </a:prstGeom>
        </p:spPr>
      </p:pic>
      <p:sp>
        <p:nvSpPr>
          <p:cNvPr id="5" name="Rectangle 4">
            <a:extLst>
              <a:ext uri="{FF2B5EF4-FFF2-40B4-BE49-F238E27FC236}">
                <a16:creationId xmlns:a16="http://schemas.microsoft.com/office/drawing/2014/main" id="{75927375-976A-32E1-F796-B7096C9BCC58}"/>
              </a:ext>
            </a:extLst>
          </p:cNvPr>
          <p:cNvSpPr/>
          <p:nvPr/>
        </p:nvSpPr>
        <p:spPr>
          <a:xfrm>
            <a:off x="2473" y="6454734"/>
            <a:ext cx="3661558"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cs typeface="Calibri" panose="020F0502020204030204"/>
              </a:rPr>
              <a:t>Dedipya Goswami - AP21110010650</a:t>
            </a:r>
            <a:endParaRPr lang="en-US">
              <a:cs typeface="Calibri" panose="020F0502020204030204"/>
            </a:endParaRPr>
          </a:p>
        </p:txBody>
      </p:sp>
    </p:spTree>
    <p:extLst>
      <p:ext uri="{BB962C8B-B14F-4D97-AF65-F5344CB8AC3E}">
        <p14:creationId xmlns:p14="http://schemas.microsoft.com/office/powerpoint/2010/main" val="13876447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35C545A-EC32-ED92-1A86-A15C31DC044E}"/>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Video Classification using CNN-RNN </a:t>
            </a:r>
          </a:p>
        </p:txBody>
      </p:sp>
      <p:pic>
        <p:nvPicPr>
          <p:cNvPr id="4" name="Picture 3" descr="A diagram of a video game&#10;&#10;Description automatically generated">
            <a:extLst>
              <a:ext uri="{FF2B5EF4-FFF2-40B4-BE49-F238E27FC236}">
                <a16:creationId xmlns:a16="http://schemas.microsoft.com/office/drawing/2014/main" id="{C18C27FA-7618-3397-7135-1E5D25DE5900}"/>
              </a:ext>
            </a:extLst>
          </p:cNvPr>
          <p:cNvPicPr>
            <a:picLocks noChangeAspect="1"/>
          </p:cNvPicPr>
          <p:nvPr/>
        </p:nvPicPr>
        <p:blipFill rotWithShape="1">
          <a:blip r:embed="rId2"/>
          <a:srcRect l="23437" t="20486" r="20898" b="20833"/>
          <a:stretch/>
        </p:blipFill>
        <p:spPr>
          <a:xfrm>
            <a:off x="4038084" y="1206259"/>
            <a:ext cx="8440185" cy="4755044"/>
          </a:xfrm>
          <a:prstGeom prst="rect">
            <a:avLst/>
          </a:prstGeom>
        </p:spPr>
      </p:pic>
      <p:sp>
        <p:nvSpPr>
          <p:cNvPr id="5" name="Rectangle 4">
            <a:extLst>
              <a:ext uri="{FF2B5EF4-FFF2-40B4-BE49-F238E27FC236}">
                <a16:creationId xmlns:a16="http://schemas.microsoft.com/office/drawing/2014/main" id="{674B46B4-9115-0D3C-B1FE-A1F437FF4768}"/>
              </a:ext>
            </a:extLst>
          </p:cNvPr>
          <p:cNvSpPr/>
          <p:nvPr/>
        </p:nvSpPr>
        <p:spPr>
          <a:xfrm>
            <a:off x="2473" y="6454734"/>
            <a:ext cx="3661558"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cs typeface="Calibri" panose="020F0502020204030204"/>
              </a:rPr>
              <a:t>Dedipya Goswami - AP21110010650</a:t>
            </a:r>
            <a:endParaRPr lang="en-US">
              <a:cs typeface="Calibri" panose="020F0502020204030204"/>
            </a:endParaRPr>
          </a:p>
        </p:txBody>
      </p:sp>
    </p:spTree>
    <p:extLst>
      <p:ext uri="{BB962C8B-B14F-4D97-AF65-F5344CB8AC3E}">
        <p14:creationId xmlns:p14="http://schemas.microsoft.com/office/powerpoint/2010/main" val="2453233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lowchart: Document 8">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20D588-F7E8-DD31-BC43-46E4AAA864FE}"/>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CNN-RNN Architecture</a:t>
            </a:r>
          </a:p>
        </p:txBody>
      </p:sp>
      <p:pic>
        <p:nvPicPr>
          <p:cNvPr id="4" name="Picture 3" descr="A diagram of a program&#10;&#10;Description automatically generated">
            <a:extLst>
              <a:ext uri="{FF2B5EF4-FFF2-40B4-BE49-F238E27FC236}">
                <a16:creationId xmlns:a16="http://schemas.microsoft.com/office/drawing/2014/main" id="{3F1016B5-8449-5CB4-9FC4-D56981CF59A3}"/>
              </a:ext>
            </a:extLst>
          </p:cNvPr>
          <p:cNvPicPr>
            <a:picLocks noChangeAspect="1"/>
          </p:cNvPicPr>
          <p:nvPr/>
        </p:nvPicPr>
        <p:blipFill>
          <a:blip r:embed="rId2"/>
          <a:stretch>
            <a:fillRect/>
          </a:stretch>
        </p:blipFill>
        <p:spPr>
          <a:xfrm>
            <a:off x="4596001" y="247174"/>
            <a:ext cx="6761898" cy="6459878"/>
          </a:xfrm>
          <a:prstGeom prst="rect">
            <a:avLst/>
          </a:prstGeom>
        </p:spPr>
      </p:pic>
      <p:sp>
        <p:nvSpPr>
          <p:cNvPr id="5" name="Rectangle 4">
            <a:extLst>
              <a:ext uri="{FF2B5EF4-FFF2-40B4-BE49-F238E27FC236}">
                <a16:creationId xmlns:a16="http://schemas.microsoft.com/office/drawing/2014/main" id="{E4C5850E-FCDA-5C7D-5E5F-9F9980FA77C2}"/>
              </a:ext>
            </a:extLst>
          </p:cNvPr>
          <p:cNvSpPr/>
          <p:nvPr/>
        </p:nvSpPr>
        <p:spPr>
          <a:xfrm>
            <a:off x="2473" y="6454734"/>
            <a:ext cx="3661558"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cs typeface="Calibri" panose="020F0502020204030204"/>
              </a:rPr>
              <a:t>Dedipya Goswami - AP21110010650</a:t>
            </a:r>
            <a:endParaRPr lang="en-US">
              <a:cs typeface="Calibri" panose="020F0502020204030204"/>
            </a:endParaRPr>
          </a:p>
        </p:txBody>
      </p:sp>
    </p:spTree>
    <p:extLst>
      <p:ext uri="{BB962C8B-B14F-4D97-AF65-F5344CB8AC3E}">
        <p14:creationId xmlns:p14="http://schemas.microsoft.com/office/powerpoint/2010/main" val="1149175495"/>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Graphic 6" descr="Bar chart">
            <a:extLst>
              <a:ext uri="{FF2B5EF4-FFF2-40B4-BE49-F238E27FC236}">
                <a16:creationId xmlns:a16="http://schemas.microsoft.com/office/drawing/2014/main" id="{DA583935-69DF-0FC0-6F15-05FB4A93E77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503808"/>
            <a:ext cx="5850384" cy="5850384"/>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24" name="Arc 23">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1"/>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B56701-0F87-F96E-678F-6E2A569A6AE9}"/>
              </a:ext>
            </a:extLst>
          </p:cNvPr>
          <p:cNvSpPr>
            <a:spLocks noGrp="1"/>
          </p:cNvSpPr>
          <p:nvPr>
            <p:ph type="title"/>
          </p:nvPr>
        </p:nvSpPr>
        <p:spPr>
          <a:xfrm>
            <a:off x="6417732" y="957715"/>
            <a:ext cx="5130798" cy="2750419"/>
          </a:xfrm>
        </p:spPr>
        <p:txBody>
          <a:bodyPr vert="horz" lIns="91440" tIns="45720" rIns="91440" bIns="45720" rtlCol="0" anchor="b">
            <a:normAutofit/>
          </a:bodyPr>
          <a:lstStyle/>
          <a:p>
            <a:pPr algn="ctr"/>
            <a:r>
              <a:rPr lang="en-US" sz="6000" kern="1200">
                <a:latin typeface="Verdana Pro"/>
              </a:rPr>
              <a:t>Results and Outputs</a:t>
            </a:r>
          </a:p>
        </p:txBody>
      </p:sp>
      <p:sp>
        <p:nvSpPr>
          <p:cNvPr id="26" name="Oval 25">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14DF1811-261A-B126-789B-DBB8F381AB9E}"/>
              </a:ext>
            </a:extLst>
          </p:cNvPr>
          <p:cNvSpPr/>
          <p:nvPr/>
        </p:nvSpPr>
        <p:spPr>
          <a:xfrm>
            <a:off x="2473" y="6454734"/>
            <a:ext cx="3176649"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cs typeface="Calibri" panose="020F0502020204030204"/>
              </a:rPr>
              <a:t>D M AKSHAY - AP21110011219</a:t>
            </a:r>
            <a:endParaRPr lang="en-US">
              <a:cs typeface="Calibri" panose="020F0502020204030204"/>
            </a:endParaRPr>
          </a:p>
        </p:txBody>
      </p:sp>
    </p:spTree>
    <p:extLst>
      <p:ext uri="{BB962C8B-B14F-4D97-AF65-F5344CB8AC3E}">
        <p14:creationId xmlns:p14="http://schemas.microsoft.com/office/powerpoint/2010/main" val="2611988717"/>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16A08C8-98A8-6D11-7E5A-35B587AAE7AC}"/>
              </a:ext>
            </a:extLst>
          </p:cNvPr>
          <p:cNvSpPr txBox="1"/>
          <p:nvPr/>
        </p:nvSpPr>
        <p:spPr>
          <a:xfrm>
            <a:off x="1559024" y="479834"/>
            <a:ext cx="10044023" cy="877729"/>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r>
              <a:rPr lang="en-US" sz="4400">
                <a:solidFill>
                  <a:schemeClr val="bg1"/>
                </a:solidFill>
                <a:latin typeface="Verdana Pro"/>
                <a:ea typeface="+mj-ea"/>
                <a:cs typeface="+mj-cs"/>
              </a:rPr>
              <a:t>Accuracy for CNN architecture</a:t>
            </a:r>
          </a:p>
          <a:p>
            <a:pPr>
              <a:lnSpc>
                <a:spcPct val="90000"/>
              </a:lnSpc>
              <a:spcBef>
                <a:spcPct val="0"/>
              </a:spcBef>
              <a:spcAft>
                <a:spcPts val="600"/>
              </a:spcAft>
            </a:pPr>
            <a:endParaRPr lang="en-US" sz="4000" b="1" kern="1200">
              <a:solidFill>
                <a:srgbClr val="FFFFFF"/>
              </a:solidFill>
              <a:latin typeface="+mj-lt"/>
              <a:ea typeface="Calibri Light"/>
              <a:cs typeface="Calibri Light"/>
            </a:endParaRPr>
          </a:p>
        </p:txBody>
      </p:sp>
      <p:pic>
        <p:nvPicPr>
          <p:cNvPr id="9" name="Picture 8" descr="A screenshot of a computer code&#10;&#10;Description automatically generated">
            <a:extLst>
              <a:ext uri="{FF2B5EF4-FFF2-40B4-BE49-F238E27FC236}">
                <a16:creationId xmlns:a16="http://schemas.microsoft.com/office/drawing/2014/main" id="{AE70C1FB-20BC-5E30-85B4-744338169D1C}"/>
              </a:ext>
            </a:extLst>
          </p:cNvPr>
          <p:cNvPicPr>
            <a:picLocks noChangeAspect="1"/>
          </p:cNvPicPr>
          <p:nvPr/>
        </p:nvPicPr>
        <p:blipFill>
          <a:blip r:embed="rId2"/>
          <a:stretch>
            <a:fillRect/>
          </a:stretch>
        </p:blipFill>
        <p:spPr>
          <a:xfrm>
            <a:off x="188120" y="2352645"/>
            <a:ext cx="11934825" cy="1771709"/>
          </a:xfrm>
          <a:prstGeom prst="rect">
            <a:avLst/>
          </a:prstGeom>
        </p:spPr>
      </p:pic>
      <p:sp>
        <p:nvSpPr>
          <p:cNvPr id="11" name="TextBox 10">
            <a:extLst>
              <a:ext uri="{FF2B5EF4-FFF2-40B4-BE49-F238E27FC236}">
                <a16:creationId xmlns:a16="http://schemas.microsoft.com/office/drawing/2014/main" id="{8F90C128-1BFE-23E4-4BB6-45E00FDCEE54}"/>
              </a:ext>
            </a:extLst>
          </p:cNvPr>
          <p:cNvSpPr txBox="1"/>
          <p:nvPr/>
        </p:nvSpPr>
        <p:spPr>
          <a:xfrm>
            <a:off x="2414588" y="4271962"/>
            <a:ext cx="7708105"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ea typeface="Calibri"/>
                <a:cs typeface="Calibri"/>
              </a:rPr>
              <a:t>Therefore, the accuracy for the CNN architecture, Video Classification Model is :​</a:t>
            </a:r>
            <a:br>
              <a:rPr lang="en-US" sz="3200">
                <a:ea typeface="Calibri"/>
                <a:cs typeface="Calibri"/>
              </a:rPr>
            </a:br>
            <a:r>
              <a:rPr lang="en-US" sz="3200">
                <a:ea typeface="Calibri"/>
                <a:cs typeface="Calibri"/>
              </a:rPr>
              <a:t>​</a:t>
            </a:r>
            <a:br>
              <a:rPr lang="en-US" sz="3200">
                <a:ea typeface="Calibri"/>
                <a:cs typeface="Calibri"/>
              </a:rPr>
            </a:br>
            <a:r>
              <a:rPr lang="en-US" sz="3200">
                <a:ea typeface="Calibri"/>
                <a:cs typeface="Calibri"/>
              </a:rPr>
              <a:t>100 * 0.7599 = 75.99 ~ 76 %</a:t>
            </a:r>
            <a:endParaRPr lang="en-US"/>
          </a:p>
        </p:txBody>
      </p:sp>
      <p:sp>
        <p:nvSpPr>
          <p:cNvPr id="4" name="Rectangle 3">
            <a:extLst>
              <a:ext uri="{FF2B5EF4-FFF2-40B4-BE49-F238E27FC236}">
                <a16:creationId xmlns:a16="http://schemas.microsoft.com/office/drawing/2014/main" id="{6C8C444A-6AB2-ADF6-E95C-FF7AA738013C}"/>
              </a:ext>
            </a:extLst>
          </p:cNvPr>
          <p:cNvSpPr/>
          <p:nvPr/>
        </p:nvSpPr>
        <p:spPr>
          <a:xfrm>
            <a:off x="2473" y="6454734"/>
            <a:ext cx="3176649"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cs typeface="Calibri" panose="020F0502020204030204"/>
              </a:rPr>
              <a:t>D M AKSHAY - AP21110011219</a:t>
            </a:r>
            <a:endParaRPr lang="en-US">
              <a:cs typeface="Calibri" panose="020F0502020204030204"/>
            </a:endParaRPr>
          </a:p>
        </p:txBody>
      </p:sp>
    </p:spTree>
    <p:extLst>
      <p:ext uri="{BB962C8B-B14F-4D97-AF65-F5344CB8AC3E}">
        <p14:creationId xmlns:p14="http://schemas.microsoft.com/office/powerpoint/2010/main" val="22641655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CAD70FDA-690E-7A60-8ECC-32B54B22BBD9}"/>
              </a:ext>
            </a:extLst>
          </p:cNvPr>
          <p:cNvSpPr>
            <a:spLocks noGrp="1"/>
          </p:cNvSpPr>
          <p:nvPr>
            <p:ph type="title"/>
          </p:nvPr>
        </p:nvSpPr>
        <p:spPr>
          <a:xfrm>
            <a:off x="1169928" y="147131"/>
            <a:ext cx="5393361" cy="1325563"/>
          </a:xfrm>
        </p:spPr>
        <p:txBody>
          <a:bodyPr>
            <a:normAutofit/>
          </a:bodyPr>
          <a:lstStyle/>
          <a:p>
            <a:r>
              <a:rPr lang="en-US">
                <a:latin typeface="Verdana Pro"/>
                <a:cs typeface="Calibri Light"/>
              </a:rPr>
              <a:t>Table of Contents</a:t>
            </a:r>
            <a:endParaRPr lang="en-US">
              <a:latin typeface="Verdana Pro"/>
            </a:endParaRPr>
          </a:p>
        </p:txBody>
      </p:sp>
      <p:sp>
        <p:nvSpPr>
          <p:cNvPr id="3" name="Content Placeholder 2">
            <a:extLst>
              <a:ext uri="{FF2B5EF4-FFF2-40B4-BE49-F238E27FC236}">
                <a16:creationId xmlns:a16="http://schemas.microsoft.com/office/drawing/2014/main" id="{1064911A-3368-1277-4758-7D9E770C47FE}"/>
              </a:ext>
            </a:extLst>
          </p:cNvPr>
          <p:cNvSpPr>
            <a:spLocks noGrp="1"/>
          </p:cNvSpPr>
          <p:nvPr>
            <p:ph idx="1"/>
          </p:nvPr>
        </p:nvSpPr>
        <p:spPr>
          <a:xfrm>
            <a:off x="1371599" y="2318197"/>
            <a:ext cx="9724031" cy="3683358"/>
          </a:xfrm>
        </p:spPr>
        <p:txBody>
          <a:bodyPr vert="horz" lIns="91440" tIns="45720" rIns="91440" bIns="45720" rtlCol="0" anchor="ctr">
            <a:noAutofit/>
          </a:bodyPr>
          <a:lstStyle/>
          <a:p>
            <a:endParaRPr lang="en-US" sz="2400">
              <a:cs typeface="Calibri"/>
            </a:endParaRPr>
          </a:p>
          <a:p>
            <a:pPr marL="457200" lvl="1" indent="0">
              <a:buNone/>
            </a:pPr>
            <a:endParaRPr lang="en-US" sz="2000">
              <a:cs typeface="Calibri"/>
            </a:endParaRPr>
          </a:p>
        </p:txBody>
      </p:sp>
      <p:pic>
        <p:nvPicPr>
          <p:cNvPr id="46" name="Picture 45">
            <a:extLst>
              <a:ext uri="{FF2B5EF4-FFF2-40B4-BE49-F238E27FC236}">
                <a16:creationId xmlns:a16="http://schemas.microsoft.com/office/drawing/2014/main" id="{67899EAD-B7D3-DF7E-E965-58A6EFF1356F}"/>
              </a:ext>
            </a:extLst>
          </p:cNvPr>
          <p:cNvPicPr>
            <a:picLocks noChangeAspect="1"/>
          </p:cNvPicPr>
          <p:nvPr/>
        </p:nvPicPr>
        <p:blipFill rotWithShape="1">
          <a:blip r:embed="rId2"/>
          <a:srcRect l="6608" r="7058" b="-7"/>
          <a:stretch/>
        </p:blipFill>
        <p:spPr>
          <a:xfrm>
            <a:off x="6235398" y="962430"/>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a:ln w="28575">
            <a:solidFill>
              <a:srgbClr val="0070C0"/>
            </a:solidFill>
          </a:ln>
        </p:spPr>
      </p:pic>
      <p:sp>
        <p:nvSpPr>
          <p:cNvPr id="48"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aphicFrame>
        <p:nvGraphicFramePr>
          <p:cNvPr id="4" name="Diagram 3">
            <a:extLst>
              <a:ext uri="{FF2B5EF4-FFF2-40B4-BE49-F238E27FC236}">
                <a16:creationId xmlns:a16="http://schemas.microsoft.com/office/drawing/2014/main" id="{42718654-723E-2A33-D6B8-82BE596850A7}"/>
              </a:ext>
            </a:extLst>
          </p:cNvPr>
          <p:cNvGraphicFramePr/>
          <p:nvPr>
            <p:extLst>
              <p:ext uri="{D42A27DB-BD31-4B8C-83A1-F6EECF244321}">
                <p14:modId xmlns:p14="http://schemas.microsoft.com/office/powerpoint/2010/main" val="1024752647"/>
              </p:ext>
            </p:extLst>
          </p:nvPr>
        </p:nvGraphicFramePr>
        <p:xfrm>
          <a:off x="1270144" y="1303362"/>
          <a:ext cx="6123163" cy="50167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261411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16A08C8-98A8-6D11-7E5A-35B587AAE7AC}"/>
              </a:ext>
            </a:extLst>
          </p:cNvPr>
          <p:cNvSpPr txBox="1"/>
          <p:nvPr/>
        </p:nvSpPr>
        <p:spPr>
          <a:xfrm>
            <a:off x="1559024" y="479834"/>
            <a:ext cx="10044023" cy="877729"/>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fontScale="92500"/>
          </a:bodyPr>
          <a:lstStyle/>
          <a:p>
            <a:r>
              <a:rPr lang="en-US" sz="4400">
                <a:solidFill>
                  <a:schemeClr val="bg1"/>
                </a:solidFill>
                <a:latin typeface="Verdana Pro"/>
                <a:ea typeface="+mj-ea"/>
                <a:cs typeface="+mj-cs"/>
              </a:rPr>
              <a:t>Accuracy for CNN-RNN architecture</a:t>
            </a:r>
          </a:p>
          <a:p>
            <a:pPr>
              <a:lnSpc>
                <a:spcPct val="90000"/>
              </a:lnSpc>
              <a:spcBef>
                <a:spcPct val="0"/>
              </a:spcBef>
              <a:spcAft>
                <a:spcPts val="600"/>
              </a:spcAft>
            </a:pPr>
            <a:endParaRPr lang="en-US" sz="4000" b="1" kern="1200">
              <a:solidFill>
                <a:srgbClr val="FFFFFF"/>
              </a:solidFill>
              <a:latin typeface="+mj-lt"/>
              <a:ea typeface="Calibri Light"/>
              <a:cs typeface="Calibri Light"/>
            </a:endParaRPr>
          </a:p>
        </p:txBody>
      </p:sp>
      <p:pic>
        <p:nvPicPr>
          <p:cNvPr id="3" name="Picture 2" descr="A screenshot of a computer program&#10;&#10;Description automatically generated">
            <a:extLst>
              <a:ext uri="{FF2B5EF4-FFF2-40B4-BE49-F238E27FC236}">
                <a16:creationId xmlns:a16="http://schemas.microsoft.com/office/drawing/2014/main" id="{672754A4-EA40-72B1-93E0-117B9FBEC5A5}"/>
              </a:ext>
            </a:extLst>
          </p:cNvPr>
          <p:cNvPicPr>
            <a:picLocks noChangeAspect="1"/>
          </p:cNvPicPr>
          <p:nvPr/>
        </p:nvPicPr>
        <p:blipFill>
          <a:blip r:embed="rId2"/>
          <a:stretch>
            <a:fillRect/>
          </a:stretch>
        </p:blipFill>
        <p:spPr>
          <a:xfrm>
            <a:off x="771525" y="1568898"/>
            <a:ext cx="10696573" cy="5291828"/>
          </a:xfrm>
          <a:prstGeom prst="rect">
            <a:avLst/>
          </a:prstGeom>
        </p:spPr>
      </p:pic>
      <p:sp>
        <p:nvSpPr>
          <p:cNvPr id="5" name="Rectangle 4">
            <a:extLst>
              <a:ext uri="{FF2B5EF4-FFF2-40B4-BE49-F238E27FC236}">
                <a16:creationId xmlns:a16="http://schemas.microsoft.com/office/drawing/2014/main" id="{0A63679E-772A-985F-903A-4FD278B63CE9}"/>
              </a:ext>
            </a:extLst>
          </p:cNvPr>
          <p:cNvSpPr/>
          <p:nvPr/>
        </p:nvSpPr>
        <p:spPr>
          <a:xfrm>
            <a:off x="9017824" y="6454734"/>
            <a:ext cx="3176649"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cs typeface="Calibri" panose="020F0502020204030204"/>
              </a:rPr>
              <a:t>D M AKSHAY - AP21110011219</a:t>
            </a:r>
            <a:endParaRPr lang="en-US">
              <a:cs typeface="Calibri" panose="020F0502020204030204"/>
            </a:endParaRPr>
          </a:p>
        </p:txBody>
      </p:sp>
    </p:spTree>
    <p:extLst>
      <p:ext uri="{BB962C8B-B14F-4D97-AF65-F5344CB8AC3E}">
        <p14:creationId xmlns:p14="http://schemas.microsoft.com/office/powerpoint/2010/main" val="2460349092"/>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graph with a blue and orange line&#10;&#10;Description automatically generated">
            <a:extLst>
              <a:ext uri="{FF2B5EF4-FFF2-40B4-BE49-F238E27FC236}">
                <a16:creationId xmlns:a16="http://schemas.microsoft.com/office/drawing/2014/main" id="{5F4775A9-855D-9D54-A70D-9058A03ACCE8}"/>
              </a:ext>
            </a:extLst>
          </p:cNvPr>
          <p:cNvPicPr>
            <a:picLocks noChangeAspect="1"/>
          </p:cNvPicPr>
          <p:nvPr/>
        </p:nvPicPr>
        <p:blipFill>
          <a:blip r:embed="rId2"/>
          <a:stretch>
            <a:fillRect/>
          </a:stretch>
        </p:blipFill>
        <p:spPr>
          <a:xfrm>
            <a:off x="4407178" y="1569198"/>
            <a:ext cx="7225748" cy="4624479"/>
          </a:xfrm>
          <a:prstGeom prst="rect">
            <a:avLst/>
          </a:prstGeom>
        </p:spPr>
      </p:pic>
      <p:sp>
        <p:nvSpPr>
          <p:cNvPr id="2" name="Title 1">
            <a:extLst>
              <a:ext uri="{FF2B5EF4-FFF2-40B4-BE49-F238E27FC236}">
                <a16:creationId xmlns:a16="http://schemas.microsoft.com/office/drawing/2014/main" id="{381AF7A0-6CEF-7269-EC33-7C69049FB664}"/>
              </a:ext>
            </a:extLst>
          </p:cNvPr>
          <p:cNvSpPr>
            <a:spLocks noGrp="1"/>
          </p:cNvSpPr>
          <p:nvPr>
            <p:ph type="ctrTitle"/>
          </p:nvPr>
        </p:nvSpPr>
        <p:spPr>
          <a:xfrm>
            <a:off x="660041" y="2767106"/>
            <a:ext cx="2880828" cy="3071906"/>
          </a:xfrm>
        </p:spPr>
        <p:txBody>
          <a:bodyPr anchor="t">
            <a:normAutofit/>
          </a:bodyPr>
          <a:lstStyle/>
          <a:p>
            <a:pPr algn="l"/>
            <a:r>
              <a:rPr lang="en-US" sz="3700">
                <a:solidFill>
                  <a:srgbClr val="FFFFFF"/>
                </a:solidFill>
                <a:latin typeface="Verdana Pro"/>
                <a:ea typeface="Calibri Light"/>
                <a:cs typeface="Calibri Light"/>
              </a:rPr>
              <a:t>Comparing the Two Models </a:t>
            </a:r>
            <a:br>
              <a:rPr lang="en-US" sz="3700">
                <a:solidFill>
                  <a:srgbClr val="FFFFFF"/>
                </a:solidFill>
                <a:latin typeface="Verdana Pro"/>
                <a:ea typeface="Calibri Light"/>
                <a:cs typeface="Calibri Light"/>
              </a:rPr>
            </a:br>
            <a:r>
              <a:rPr lang="en-US" sz="3700">
                <a:solidFill>
                  <a:srgbClr val="FFFFFF"/>
                </a:solidFill>
                <a:latin typeface="Verdana Pro"/>
                <a:ea typeface="Calibri Light"/>
                <a:cs typeface="Calibri Light"/>
              </a:rPr>
              <a:t>(Accuracy)</a:t>
            </a:r>
            <a:endParaRPr lang="en-US" sz="3700">
              <a:solidFill>
                <a:srgbClr val="FFFFFF"/>
              </a:solidFill>
              <a:latin typeface="Verdana Pro"/>
            </a:endParaRPr>
          </a:p>
        </p:txBody>
      </p:sp>
      <p:sp>
        <p:nvSpPr>
          <p:cNvPr id="3" name="Subtitle 2">
            <a:extLst>
              <a:ext uri="{FF2B5EF4-FFF2-40B4-BE49-F238E27FC236}">
                <a16:creationId xmlns:a16="http://schemas.microsoft.com/office/drawing/2014/main" id="{7F689F1F-6CC4-9180-3994-1EDB11EED24E}"/>
              </a:ext>
            </a:extLst>
          </p:cNvPr>
          <p:cNvSpPr>
            <a:spLocks noGrp="1"/>
          </p:cNvSpPr>
          <p:nvPr>
            <p:ph type="subTitle" idx="1"/>
          </p:nvPr>
        </p:nvSpPr>
        <p:spPr>
          <a:xfrm>
            <a:off x="4410511" y="-2801"/>
            <a:ext cx="5300987" cy="1494117"/>
          </a:xfrm>
        </p:spPr>
        <p:txBody>
          <a:bodyPr vert="horz" lIns="91440" tIns="45720" rIns="91440" bIns="45720" rtlCol="0" anchor="b">
            <a:normAutofit/>
          </a:bodyPr>
          <a:lstStyle/>
          <a:p>
            <a:pPr algn="l"/>
            <a:r>
              <a:rPr lang="en-US" sz="2000">
                <a:solidFill>
                  <a:srgbClr val="000000"/>
                </a:solidFill>
                <a:latin typeface="Sitka Text"/>
                <a:ea typeface="Calibri"/>
                <a:cs typeface="Calibri"/>
              </a:rPr>
              <a:t>Accuracy Curves Comparison :</a:t>
            </a:r>
            <a:endParaRPr lang="en-US" sz="2000">
              <a:solidFill>
                <a:srgbClr val="000000"/>
              </a:solidFill>
              <a:latin typeface="Sitka Text"/>
            </a:endParaRPr>
          </a:p>
        </p:txBody>
      </p:sp>
      <p:sp>
        <p:nvSpPr>
          <p:cNvPr id="6" name="Rectangle 5">
            <a:extLst>
              <a:ext uri="{FF2B5EF4-FFF2-40B4-BE49-F238E27FC236}">
                <a16:creationId xmlns:a16="http://schemas.microsoft.com/office/drawing/2014/main" id="{55212D1E-0BDF-C0DB-7462-5CE578D45B03}"/>
              </a:ext>
            </a:extLst>
          </p:cNvPr>
          <p:cNvSpPr/>
          <p:nvPr/>
        </p:nvSpPr>
        <p:spPr>
          <a:xfrm>
            <a:off x="2473" y="6454734"/>
            <a:ext cx="3176649"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cs typeface="Calibri" panose="020F0502020204030204"/>
              </a:rPr>
              <a:t>D M AKSHAY - AP21110011219</a:t>
            </a:r>
            <a:endParaRPr lang="en-US">
              <a:cs typeface="Calibri" panose="020F0502020204030204"/>
            </a:endParaRPr>
          </a:p>
        </p:txBody>
      </p:sp>
    </p:spTree>
    <p:extLst>
      <p:ext uri="{BB962C8B-B14F-4D97-AF65-F5344CB8AC3E}">
        <p14:creationId xmlns:p14="http://schemas.microsoft.com/office/powerpoint/2010/main" val="3045090852"/>
      </p:ext>
    </p:extLst>
  </p:cSld>
  <p:clrMapOvr>
    <a:masterClrMapping/>
  </p:clrMapOvr>
  <p:transition spd="slow">
    <p:cover/>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81AF7A0-6CEF-7269-EC33-7C69049FB664}"/>
              </a:ext>
            </a:extLst>
          </p:cNvPr>
          <p:cNvSpPr>
            <a:spLocks noGrp="1"/>
          </p:cNvSpPr>
          <p:nvPr>
            <p:ph type="ctrTitle"/>
          </p:nvPr>
        </p:nvSpPr>
        <p:spPr>
          <a:xfrm>
            <a:off x="660041" y="2767106"/>
            <a:ext cx="2880828" cy="3071906"/>
          </a:xfrm>
        </p:spPr>
        <p:txBody>
          <a:bodyPr anchor="t">
            <a:normAutofit/>
          </a:bodyPr>
          <a:lstStyle/>
          <a:p>
            <a:pPr algn="l"/>
            <a:r>
              <a:rPr lang="en-US" sz="3700">
                <a:solidFill>
                  <a:srgbClr val="FFFFFF"/>
                </a:solidFill>
                <a:latin typeface="Verdana Pro"/>
                <a:ea typeface="Calibri Light"/>
                <a:cs typeface="Calibri Light"/>
              </a:rPr>
              <a:t>Comparing the Two Models </a:t>
            </a:r>
            <a:br>
              <a:rPr lang="en-US" sz="3700">
                <a:solidFill>
                  <a:srgbClr val="FFFFFF"/>
                </a:solidFill>
                <a:latin typeface="Verdana Pro"/>
                <a:ea typeface="Calibri Light"/>
                <a:cs typeface="Calibri Light"/>
              </a:rPr>
            </a:br>
            <a:r>
              <a:rPr lang="en-US" sz="3700">
                <a:solidFill>
                  <a:srgbClr val="FFFFFF"/>
                </a:solidFill>
                <a:latin typeface="Verdana Pro"/>
                <a:ea typeface="Calibri Light"/>
                <a:cs typeface="Calibri Light"/>
              </a:rPr>
              <a:t>(Loss)</a:t>
            </a:r>
            <a:endParaRPr lang="en-US" sz="3700">
              <a:solidFill>
                <a:srgbClr val="FFFFFF"/>
              </a:solidFill>
              <a:latin typeface="Verdana Pro"/>
            </a:endParaRPr>
          </a:p>
        </p:txBody>
      </p:sp>
      <p:sp>
        <p:nvSpPr>
          <p:cNvPr id="3" name="Subtitle 2">
            <a:extLst>
              <a:ext uri="{FF2B5EF4-FFF2-40B4-BE49-F238E27FC236}">
                <a16:creationId xmlns:a16="http://schemas.microsoft.com/office/drawing/2014/main" id="{7F689F1F-6CC4-9180-3994-1EDB11EED24E}"/>
              </a:ext>
            </a:extLst>
          </p:cNvPr>
          <p:cNvSpPr>
            <a:spLocks noGrp="1"/>
          </p:cNvSpPr>
          <p:nvPr>
            <p:ph type="subTitle" idx="1"/>
          </p:nvPr>
        </p:nvSpPr>
        <p:spPr>
          <a:xfrm>
            <a:off x="4410511" y="-2801"/>
            <a:ext cx="5300987" cy="1494117"/>
          </a:xfrm>
        </p:spPr>
        <p:txBody>
          <a:bodyPr vert="horz" lIns="91440" tIns="45720" rIns="91440" bIns="45720" rtlCol="0" anchor="b">
            <a:normAutofit/>
          </a:bodyPr>
          <a:lstStyle/>
          <a:p>
            <a:pPr algn="l"/>
            <a:r>
              <a:rPr lang="en-US" sz="2000">
                <a:solidFill>
                  <a:srgbClr val="000000"/>
                </a:solidFill>
                <a:latin typeface="Sitka Text"/>
                <a:ea typeface="Calibri"/>
                <a:cs typeface="Calibri"/>
              </a:rPr>
              <a:t>Loss Curves Comparison :</a:t>
            </a:r>
            <a:endParaRPr lang="en-US" sz="2000">
              <a:solidFill>
                <a:srgbClr val="000000"/>
              </a:solidFill>
              <a:latin typeface="Sitka Text"/>
            </a:endParaRPr>
          </a:p>
        </p:txBody>
      </p:sp>
      <p:pic>
        <p:nvPicPr>
          <p:cNvPr id="6" name="Picture 5" descr="A graph with a line and a blue line&#10;&#10;Description automatically generated">
            <a:extLst>
              <a:ext uri="{FF2B5EF4-FFF2-40B4-BE49-F238E27FC236}">
                <a16:creationId xmlns:a16="http://schemas.microsoft.com/office/drawing/2014/main" id="{407D5647-BF89-C9C2-AA98-216A116EB62C}"/>
              </a:ext>
            </a:extLst>
          </p:cNvPr>
          <p:cNvPicPr>
            <a:picLocks noChangeAspect="1"/>
          </p:cNvPicPr>
          <p:nvPr/>
        </p:nvPicPr>
        <p:blipFill>
          <a:blip r:embed="rId2"/>
          <a:stretch>
            <a:fillRect/>
          </a:stretch>
        </p:blipFill>
        <p:spPr>
          <a:xfrm>
            <a:off x="4260056" y="1661100"/>
            <a:ext cx="7493793" cy="4845489"/>
          </a:xfrm>
          <a:prstGeom prst="rect">
            <a:avLst/>
          </a:prstGeom>
        </p:spPr>
      </p:pic>
      <p:sp>
        <p:nvSpPr>
          <p:cNvPr id="5" name="Rectangle 4">
            <a:extLst>
              <a:ext uri="{FF2B5EF4-FFF2-40B4-BE49-F238E27FC236}">
                <a16:creationId xmlns:a16="http://schemas.microsoft.com/office/drawing/2014/main" id="{9838EDD1-5FC7-CA45-41E1-A6A4050D8D75}"/>
              </a:ext>
            </a:extLst>
          </p:cNvPr>
          <p:cNvSpPr/>
          <p:nvPr/>
        </p:nvSpPr>
        <p:spPr>
          <a:xfrm>
            <a:off x="2473" y="6454734"/>
            <a:ext cx="3176649"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cs typeface="Calibri" panose="020F0502020204030204"/>
              </a:rPr>
              <a:t>D M AKSHAY - AP21110011219</a:t>
            </a:r>
            <a:endParaRPr lang="en-US">
              <a:cs typeface="Calibri" panose="020F0502020204030204"/>
            </a:endParaRPr>
          </a:p>
        </p:txBody>
      </p:sp>
    </p:spTree>
    <p:extLst>
      <p:ext uri="{BB962C8B-B14F-4D97-AF65-F5344CB8AC3E}">
        <p14:creationId xmlns:p14="http://schemas.microsoft.com/office/powerpoint/2010/main" val="3623680953"/>
      </p:ext>
    </p:extLst>
  </p:cSld>
  <p:clrMapOvr>
    <a:masterClrMapping/>
  </p:clrMapOvr>
  <p:transition spd="med">
    <p:pull/>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81AF7A0-6CEF-7269-EC33-7C69049FB664}"/>
              </a:ext>
            </a:extLst>
          </p:cNvPr>
          <p:cNvSpPr>
            <a:spLocks noGrp="1"/>
          </p:cNvSpPr>
          <p:nvPr>
            <p:ph type="ctrTitle"/>
          </p:nvPr>
        </p:nvSpPr>
        <p:spPr>
          <a:xfrm>
            <a:off x="660041" y="2767106"/>
            <a:ext cx="2880828" cy="3071906"/>
          </a:xfrm>
        </p:spPr>
        <p:txBody>
          <a:bodyPr anchor="t">
            <a:normAutofit/>
          </a:bodyPr>
          <a:lstStyle/>
          <a:p>
            <a:pPr algn="l"/>
            <a:r>
              <a:rPr lang="en-US" sz="3700">
                <a:solidFill>
                  <a:srgbClr val="FFFFFF"/>
                </a:solidFill>
                <a:latin typeface="Verdana Pro"/>
                <a:ea typeface="Calibri Light"/>
                <a:cs typeface="Calibri Light"/>
              </a:rPr>
              <a:t>Comparing the Two Models </a:t>
            </a:r>
            <a:br>
              <a:rPr lang="en-US" sz="3700">
                <a:solidFill>
                  <a:srgbClr val="FFFFFF"/>
                </a:solidFill>
                <a:latin typeface="Verdana Pro"/>
                <a:ea typeface="Calibri Light"/>
                <a:cs typeface="Calibri Light"/>
              </a:rPr>
            </a:br>
            <a:r>
              <a:rPr lang="en-US" sz="3700">
                <a:solidFill>
                  <a:srgbClr val="FFFFFF"/>
                </a:solidFill>
                <a:latin typeface="Verdana Pro"/>
                <a:ea typeface="Calibri Light"/>
                <a:cs typeface="Calibri Light"/>
              </a:rPr>
              <a:t>(Learning)</a:t>
            </a:r>
            <a:endParaRPr lang="en-US" sz="3700">
              <a:solidFill>
                <a:srgbClr val="FFFFFF"/>
              </a:solidFill>
              <a:latin typeface="Verdana Pro"/>
            </a:endParaRPr>
          </a:p>
        </p:txBody>
      </p:sp>
      <p:sp>
        <p:nvSpPr>
          <p:cNvPr id="3" name="Subtitle 2">
            <a:extLst>
              <a:ext uri="{FF2B5EF4-FFF2-40B4-BE49-F238E27FC236}">
                <a16:creationId xmlns:a16="http://schemas.microsoft.com/office/drawing/2014/main" id="{7F689F1F-6CC4-9180-3994-1EDB11EED24E}"/>
              </a:ext>
            </a:extLst>
          </p:cNvPr>
          <p:cNvSpPr>
            <a:spLocks noGrp="1"/>
          </p:cNvSpPr>
          <p:nvPr>
            <p:ph type="subTitle" idx="1"/>
          </p:nvPr>
        </p:nvSpPr>
        <p:spPr>
          <a:xfrm>
            <a:off x="4231917" y="-550488"/>
            <a:ext cx="5300987" cy="1494117"/>
          </a:xfrm>
        </p:spPr>
        <p:txBody>
          <a:bodyPr vert="horz" lIns="91440" tIns="45720" rIns="91440" bIns="45720" rtlCol="0" anchor="b">
            <a:normAutofit/>
          </a:bodyPr>
          <a:lstStyle/>
          <a:p>
            <a:pPr algn="l"/>
            <a:r>
              <a:rPr lang="en-US" sz="2000">
                <a:solidFill>
                  <a:srgbClr val="000000"/>
                </a:solidFill>
                <a:latin typeface="Sitka Text"/>
                <a:ea typeface="Calibri"/>
                <a:cs typeface="Calibri"/>
              </a:rPr>
              <a:t>Learning Curves Comparison :</a:t>
            </a:r>
            <a:endParaRPr lang="en-US" sz="2000">
              <a:solidFill>
                <a:srgbClr val="000000"/>
              </a:solidFill>
              <a:latin typeface="Sitka Text"/>
            </a:endParaRPr>
          </a:p>
        </p:txBody>
      </p:sp>
      <p:pic>
        <p:nvPicPr>
          <p:cNvPr id="4" name="Picture 3">
            <a:extLst>
              <a:ext uri="{FF2B5EF4-FFF2-40B4-BE49-F238E27FC236}">
                <a16:creationId xmlns:a16="http://schemas.microsoft.com/office/drawing/2014/main" id="{A4F7C402-E849-3443-1E14-1CF2EF53ED19}"/>
              </a:ext>
            </a:extLst>
          </p:cNvPr>
          <p:cNvPicPr>
            <a:picLocks noChangeAspect="1"/>
          </p:cNvPicPr>
          <p:nvPr/>
        </p:nvPicPr>
        <p:blipFill>
          <a:blip r:embed="rId2"/>
          <a:stretch>
            <a:fillRect/>
          </a:stretch>
        </p:blipFill>
        <p:spPr>
          <a:xfrm>
            <a:off x="4355306" y="934305"/>
            <a:ext cx="7279480" cy="5906169"/>
          </a:xfrm>
          <a:prstGeom prst="rect">
            <a:avLst/>
          </a:prstGeom>
        </p:spPr>
      </p:pic>
      <p:sp>
        <p:nvSpPr>
          <p:cNvPr id="6" name="Rectangle 5">
            <a:extLst>
              <a:ext uri="{FF2B5EF4-FFF2-40B4-BE49-F238E27FC236}">
                <a16:creationId xmlns:a16="http://schemas.microsoft.com/office/drawing/2014/main" id="{A5454442-1579-83B4-C3F2-B3C77F8AE434}"/>
              </a:ext>
            </a:extLst>
          </p:cNvPr>
          <p:cNvSpPr/>
          <p:nvPr/>
        </p:nvSpPr>
        <p:spPr>
          <a:xfrm>
            <a:off x="2473" y="6454734"/>
            <a:ext cx="3176649"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cs typeface="Calibri" panose="020F0502020204030204"/>
              </a:rPr>
              <a:t>D M AKSHAY - AP21110011219</a:t>
            </a:r>
            <a:endParaRPr lang="en-US">
              <a:cs typeface="Calibri" panose="020F0502020204030204"/>
            </a:endParaRPr>
          </a:p>
        </p:txBody>
      </p:sp>
    </p:spTree>
    <p:extLst>
      <p:ext uri="{BB962C8B-B14F-4D97-AF65-F5344CB8AC3E}">
        <p14:creationId xmlns:p14="http://schemas.microsoft.com/office/powerpoint/2010/main" val="1663010432"/>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BDC065-D428-6188-D424-306BCA3E88BA}"/>
              </a:ext>
            </a:extLst>
          </p:cNvPr>
          <p:cNvSpPr>
            <a:spLocks noGrp="1"/>
          </p:cNvSpPr>
          <p:nvPr>
            <p:ph type="title"/>
          </p:nvPr>
        </p:nvSpPr>
        <p:spPr>
          <a:xfrm>
            <a:off x="466722" y="586855"/>
            <a:ext cx="3201366" cy="3387497"/>
          </a:xfrm>
        </p:spPr>
        <p:txBody>
          <a:bodyPr anchor="b">
            <a:normAutofit/>
          </a:bodyPr>
          <a:lstStyle/>
          <a:p>
            <a:pPr algn="r"/>
            <a:r>
              <a:rPr lang="en-US" sz="3400">
                <a:solidFill>
                  <a:srgbClr val="FFFFFF"/>
                </a:solidFill>
                <a:latin typeface="Verdana Pro"/>
                <a:ea typeface="Calibri Light"/>
                <a:cs typeface="Calibri Light"/>
              </a:rPr>
              <a:t>CONCLUSION</a:t>
            </a:r>
            <a:endParaRPr lang="en-US" sz="3400">
              <a:solidFill>
                <a:srgbClr val="FFFFFF"/>
              </a:solidFill>
              <a:latin typeface="Verdana Pro"/>
            </a:endParaRPr>
          </a:p>
        </p:txBody>
      </p:sp>
      <p:sp>
        <p:nvSpPr>
          <p:cNvPr id="3" name="Content Placeholder 2">
            <a:extLst>
              <a:ext uri="{FF2B5EF4-FFF2-40B4-BE49-F238E27FC236}">
                <a16:creationId xmlns:a16="http://schemas.microsoft.com/office/drawing/2014/main" id="{A7AC9F34-A719-4315-BC9D-721863B148CA}"/>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buNone/>
            </a:pPr>
            <a:r>
              <a:rPr lang="en-US" sz="2000">
                <a:ea typeface="Calibri"/>
                <a:cs typeface="Calibri"/>
              </a:rPr>
              <a:t>According to the Results that we have got from our Models trained on a particular dataset, we can conclude that : </a:t>
            </a:r>
          </a:p>
          <a:p>
            <a:pPr marL="0" indent="0">
              <a:buNone/>
            </a:pPr>
            <a:endParaRPr lang="en-US" sz="2000">
              <a:ea typeface="Calibri"/>
              <a:cs typeface="Calibri"/>
            </a:endParaRPr>
          </a:p>
          <a:p>
            <a:pPr marL="514350" indent="-514350">
              <a:buAutoNum type="arabicPeriod"/>
            </a:pPr>
            <a:r>
              <a:rPr lang="en-US" sz="2000">
                <a:ea typeface="Calibri"/>
                <a:cs typeface="Calibri"/>
              </a:rPr>
              <a:t>On lower epochs, i.e. Epochs in the range of 1-5 , the accuracy of CNN is more than of CNN-RNN but,</a:t>
            </a:r>
          </a:p>
          <a:p>
            <a:pPr marL="514350" indent="-514350">
              <a:buAutoNum type="arabicPeriod"/>
            </a:pPr>
            <a:r>
              <a:rPr lang="en-US" sz="2000">
                <a:ea typeface="Calibri"/>
                <a:cs typeface="Calibri"/>
              </a:rPr>
              <a:t>At 6 they the curves coincide to a point where they are both same</a:t>
            </a:r>
          </a:p>
          <a:p>
            <a:pPr marL="514350" indent="-514350">
              <a:buAutoNum type="arabicPeriod"/>
            </a:pPr>
            <a:r>
              <a:rPr lang="en-US" sz="2000">
                <a:ea typeface="Calibri"/>
                <a:cs typeface="Calibri"/>
              </a:rPr>
              <a:t>After 6 the accuracy of CNN-RNN starts increasing and surpasses the CNN curve.</a:t>
            </a:r>
          </a:p>
          <a:p>
            <a:pPr marL="514350" indent="-514350">
              <a:buAutoNum type="arabicPeriod"/>
            </a:pPr>
            <a:r>
              <a:rPr lang="en-US" sz="2000">
                <a:ea typeface="Calibri"/>
                <a:cs typeface="Calibri"/>
              </a:rPr>
              <a:t>  Loss of CNN-RNN is more up to 10 epochs but it reduces, and the two curves start to coincide as we increase the number of epochs.</a:t>
            </a:r>
            <a:br>
              <a:rPr lang="en-US" sz="2000">
                <a:ea typeface="Calibri"/>
                <a:cs typeface="Calibri"/>
              </a:rPr>
            </a:br>
            <a:endParaRPr lang="en-US" sz="2000">
              <a:ea typeface="Calibri"/>
              <a:cs typeface="Calibri"/>
            </a:endParaRPr>
          </a:p>
        </p:txBody>
      </p:sp>
      <p:sp>
        <p:nvSpPr>
          <p:cNvPr id="5" name="Rectangle 4">
            <a:extLst>
              <a:ext uri="{FF2B5EF4-FFF2-40B4-BE49-F238E27FC236}">
                <a16:creationId xmlns:a16="http://schemas.microsoft.com/office/drawing/2014/main" id="{78C478B5-3810-E76A-5E90-C7829E78F8A2}"/>
              </a:ext>
            </a:extLst>
          </p:cNvPr>
          <p:cNvSpPr/>
          <p:nvPr/>
        </p:nvSpPr>
        <p:spPr>
          <a:xfrm>
            <a:off x="2473" y="6454734"/>
            <a:ext cx="3176649"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cs typeface="Calibri" panose="020F0502020204030204"/>
              </a:rPr>
              <a:t>D M AKSHAY - AP21110011219</a:t>
            </a:r>
            <a:endParaRPr lang="en-US">
              <a:cs typeface="Calibri" panose="020F0502020204030204"/>
            </a:endParaRPr>
          </a:p>
        </p:txBody>
      </p:sp>
    </p:spTree>
    <p:extLst>
      <p:ext uri="{BB962C8B-B14F-4D97-AF65-F5344CB8AC3E}">
        <p14:creationId xmlns:p14="http://schemas.microsoft.com/office/powerpoint/2010/main" val="272609353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wall painted with an arrow and a dartboard">
            <a:extLst>
              <a:ext uri="{FF2B5EF4-FFF2-40B4-BE49-F238E27FC236}">
                <a16:creationId xmlns:a16="http://schemas.microsoft.com/office/drawing/2014/main" id="{08BAE313-F304-EEC2-D3DC-FBD0FDD4F907}"/>
              </a:ext>
            </a:extLst>
          </p:cNvPr>
          <p:cNvPicPr>
            <a:picLocks noChangeAspect="1"/>
          </p:cNvPicPr>
          <p:nvPr/>
        </p:nvPicPr>
        <p:blipFill rotWithShape="1">
          <a:blip r:embed="rId2"/>
          <a:srcRect l="17915" t="6026" r="-7" b="3058"/>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44BF33-36A9-ED50-3376-36BB4E527F04}"/>
              </a:ext>
            </a:extLst>
          </p:cNvPr>
          <p:cNvSpPr>
            <a:spLocks noGrp="1"/>
          </p:cNvSpPr>
          <p:nvPr>
            <p:ph type="title"/>
          </p:nvPr>
        </p:nvSpPr>
        <p:spPr>
          <a:xfrm>
            <a:off x="596037" y="2753687"/>
            <a:ext cx="6534740" cy="971796"/>
          </a:xfrm>
        </p:spPr>
        <p:txBody>
          <a:bodyPr vert="horz" lIns="91440" tIns="45720" rIns="91440" bIns="45720" rtlCol="0" anchor="b">
            <a:normAutofit/>
          </a:bodyPr>
          <a:lstStyle/>
          <a:p>
            <a:r>
              <a:rPr lang="en-US" sz="6000" b="1">
                <a:solidFill>
                  <a:schemeClr val="bg1"/>
                </a:solidFill>
              </a:rPr>
              <a:t>FUTURE SCOPE</a:t>
            </a:r>
          </a:p>
        </p:txBody>
      </p:sp>
      <p:sp>
        <p:nvSpPr>
          <p:cNvPr id="3" name="Content Placeholder 2">
            <a:extLst>
              <a:ext uri="{FF2B5EF4-FFF2-40B4-BE49-F238E27FC236}">
                <a16:creationId xmlns:a16="http://schemas.microsoft.com/office/drawing/2014/main" id="{4212F7AB-F4C1-E3B4-46B2-40836B646871}"/>
              </a:ext>
            </a:extLst>
          </p:cNvPr>
          <p:cNvSpPr>
            <a:spLocks noGrp="1"/>
          </p:cNvSpPr>
          <p:nvPr>
            <p:ph idx="1"/>
          </p:nvPr>
        </p:nvSpPr>
        <p:spPr>
          <a:xfrm>
            <a:off x="477980" y="4872922"/>
            <a:ext cx="4023359" cy="1208141"/>
          </a:xfrm>
        </p:spPr>
        <p:txBody>
          <a:bodyPr vert="horz" lIns="91440" tIns="45720" rIns="91440" bIns="45720" rtlCol="0">
            <a:normAutofit/>
          </a:bodyPr>
          <a:lstStyle/>
          <a:p>
            <a:pPr marL="0" indent="0">
              <a:buNone/>
            </a:pPr>
            <a:r>
              <a:rPr lang="en-US" sz="2000">
                <a:solidFill>
                  <a:schemeClr val="bg1"/>
                </a:solidFill>
              </a:rPr>
              <a:t>3 OBJECTIVES</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86988E22-ED3A-0FFF-3769-FFBFBB0825B0}"/>
              </a:ext>
            </a:extLst>
          </p:cNvPr>
          <p:cNvSpPr/>
          <p:nvPr/>
        </p:nvSpPr>
        <p:spPr>
          <a:xfrm>
            <a:off x="2473" y="6454734"/>
            <a:ext cx="3176649"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cs typeface="Calibri" panose="020F0502020204030204"/>
              </a:rPr>
              <a:t>D M AKSHAY - AP21110011219</a:t>
            </a:r>
            <a:endParaRPr lang="en-US">
              <a:cs typeface="Calibri" panose="020F0502020204030204"/>
            </a:endParaRPr>
          </a:p>
        </p:txBody>
      </p:sp>
    </p:spTree>
    <p:extLst>
      <p:ext uri="{BB962C8B-B14F-4D97-AF65-F5344CB8AC3E}">
        <p14:creationId xmlns:p14="http://schemas.microsoft.com/office/powerpoint/2010/main" val="200375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83A95D-7C51-0220-2EBA-6482245527B5}"/>
              </a:ext>
            </a:extLst>
          </p:cNvPr>
          <p:cNvPicPr>
            <a:picLocks noChangeAspect="1"/>
          </p:cNvPicPr>
          <p:nvPr/>
        </p:nvPicPr>
        <p:blipFill>
          <a:blip r:embed="rId2"/>
          <a:stretch>
            <a:fillRect/>
          </a:stretch>
        </p:blipFill>
        <p:spPr>
          <a:xfrm>
            <a:off x="0" y="-3432"/>
            <a:ext cx="12191999" cy="8131432"/>
          </a:xfrm>
          <a:prstGeom prst="rect">
            <a:avLst/>
          </a:prstGeom>
        </p:spPr>
      </p:pic>
    </p:spTree>
    <p:extLst>
      <p:ext uri="{BB962C8B-B14F-4D97-AF65-F5344CB8AC3E}">
        <p14:creationId xmlns:p14="http://schemas.microsoft.com/office/powerpoint/2010/main" val="138758427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EB06DA-EC8F-E629-D5A3-5EEF3D2FFC94}"/>
              </a:ext>
            </a:extLst>
          </p:cNvPr>
          <p:cNvSpPr>
            <a:spLocks noGrp="1"/>
          </p:cNvSpPr>
          <p:nvPr>
            <p:ph type="title"/>
          </p:nvPr>
        </p:nvSpPr>
        <p:spPr>
          <a:xfrm>
            <a:off x="847659" y="-300506"/>
            <a:ext cx="5334197" cy="1708242"/>
          </a:xfrm>
        </p:spPr>
        <p:txBody>
          <a:bodyPr anchor="ctr">
            <a:normAutofit/>
          </a:bodyPr>
          <a:lstStyle/>
          <a:p>
            <a:r>
              <a:rPr lang="en-US" sz="4000">
                <a:latin typeface="Verdana Pro"/>
                <a:cs typeface="Calibri Light"/>
              </a:rPr>
              <a:t>INTRODUCTION</a:t>
            </a:r>
            <a:endParaRPr lang="en-US" sz="4000">
              <a:latin typeface="Verdana Pro"/>
            </a:endParaRPr>
          </a:p>
        </p:txBody>
      </p:sp>
      <p:sp>
        <p:nvSpPr>
          <p:cNvPr id="3" name="Content Placeholder 2">
            <a:extLst>
              <a:ext uri="{FF2B5EF4-FFF2-40B4-BE49-F238E27FC236}">
                <a16:creationId xmlns:a16="http://schemas.microsoft.com/office/drawing/2014/main" id="{B8AAC1FC-4DFE-2B38-9474-3BCF99DE6B8A}"/>
              </a:ext>
            </a:extLst>
          </p:cNvPr>
          <p:cNvSpPr>
            <a:spLocks noGrp="1"/>
          </p:cNvSpPr>
          <p:nvPr>
            <p:ph idx="1"/>
          </p:nvPr>
        </p:nvSpPr>
        <p:spPr>
          <a:xfrm>
            <a:off x="567223" y="1019002"/>
            <a:ext cx="5720145" cy="5336764"/>
          </a:xfrm>
        </p:spPr>
        <p:txBody>
          <a:bodyPr vert="horz" lIns="91440" tIns="45720" rIns="91440" bIns="45720" rtlCol="0" anchor="ctr">
            <a:normAutofit lnSpcReduction="10000"/>
          </a:bodyPr>
          <a:lstStyle/>
          <a:p>
            <a:pPr marL="0" indent="0" algn="just">
              <a:buNone/>
            </a:pPr>
            <a:r>
              <a:rPr lang="en-US" sz="2200">
                <a:cs typeface="Calibri"/>
              </a:rPr>
              <a:t>Our Project is based on understanding of the how Video Classifiers work in identifying the actions performed when a video is passed on to it. In this Research opportunity we have performed a thorough study of Video classifiers based on two architectures namely – 3D CNN and CNN-RNN architectures and </a:t>
            </a:r>
            <a:r>
              <a:rPr lang="en-US" sz="2200">
                <a:ea typeface="+mn-lt"/>
                <a:cs typeface="+mn-lt"/>
              </a:rPr>
              <a:t>have analyzed their effectiveness in recognizing and categorizing actions depicted within video sequences.</a:t>
            </a:r>
            <a:endParaRPr lang="en-US"/>
          </a:p>
          <a:p>
            <a:pPr marL="0" indent="0" algn="just">
              <a:buNone/>
            </a:pPr>
            <a:endParaRPr lang="en-US" sz="2200">
              <a:ea typeface="+mn-lt"/>
              <a:cs typeface="+mn-lt"/>
            </a:endParaRPr>
          </a:p>
          <a:p>
            <a:pPr marL="0" indent="0" algn="just">
              <a:buNone/>
            </a:pPr>
            <a:r>
              <a:rPr lang="en-US" sz="2200">
                <a:ea typeface="+mn-lt"/>
                <a:cs typeface="+mn-lt"/>
              </a:rPr>
              <a:t>Through this research, we aim to unveil the strengths, limitations, and comparative performance of these architectures in accurately identifying and interpreting diverse actions within video data</a:t>
            </a:r>
            <a:br>
              <a:rPr lang="en-US" sz="2200">
                <a:cs typeface="Calibri"/>
              </a:rPr>
            </a:br>
            <a:br>
              <a:rPr lang="en-US" sz="1800">
                <a:cs typeface="Calibri"/>
              </a:rPr>
            </a:br>
            <a:endParaRPr lang="en-US" sz="1800">
              <a:ea typeface="Calibri" panose="020F0502020204030204"/>
              <a:cs typeface="Calibri"/>
            </a:endParaRPr>
          </a:p>
        </p:txBody>
      </p:sp>
      <p:pic>
        <p:nvPicPr>
          <p:cNvPr id="5" name="Picture 4" descr="White bulbs with a yellow one standing out">
            <a:extLst>
              <a:ext uri="{FF2B5EF4-FFF2-40B4-BE49-F238E27FC236}">
                <a16:creationId xmlns:a16="http://schemas.microsoft.com/office/drawing/2014/main" id="{D45F82ED-DFD0-8EEE-B008-339B760C9745}"/>
              </a:ext>
            </a:extLst>
          </p:cNvPr>
          <p:cNvPicPr>
            <a:picLocks noChangeAspect="1"/>
          </p:cNvPicPr>
          <p:nvPr/>
        </p:nvPicPr>
        <p:blipFill rotWithShape="1">
          <a:blip r:embed="rId2"/>
          <a:srcRect l="34075" r="14164" b="-3"/>
          <a:stretch/>
        </p:blipFill>
        <p:spPr>
          <a:xfrm>
            <a:off x="6857797" y="-10886"/>
            <a:ext cx="5334204" cy="6868886"/>
          </a:xfrm>
          <a:prstGeom prst="rect">
            <a:avLst/>
          </a:prstGeom>
          <a:ln>
            <a:solidFill>
              <a:srgbClr val="0070C0"/>
            </a:solidFill>
          </a:ln>
          <a:effectLst>
            <a:outerShdw blurRad="127000" dist="50800" dir="10800000" sx="99000" sy="99000" algn="r" rotWithShape="0">
              <a:prstClr val="black">
                <a:alpha val="40000"/>
              </a:prstClr>
            </a:outerShdw>
          </a:effectLst>
        </p:spPr>
      </p:pic>
      <p:sp>
        <p:nvSpPr>
          <p:cNvPr id="6" name="Rectangle 5">
            <a:extLst>
              <a:ext uri="{FF2B5EF4-FFF2-40B4-BE49-F238E27FC236}">
                <a16:creationId xmlns:a16="http://schemas.microsoft.com/office/drawing/2014/main" id="{3088A2D8-16B5-CD33-069D-4E1C6F381A51}"/>
              </a:ext>
            </a:extLst>
          </p:cNvPr>
          <p:cNvSpPr/>
          <p:nvPr/>
        </p:nvSpPr>
        <p:spPr>
          <a:xfrm>
            <a:off x="2473" y="6454734"/>
            <a:ext cx="3176649"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cs typeface="Calibri" panose="020F0502020204030204"/>
              </a:rPr>
              <a:t>D M AKSHAY - AP21110011219</a:t>
            </a:r>
            <a:endParaRPr lang="en-US">
              <a:cs typeface="Calibri" panose="020F0502020204030204"/>
            </a:endParaRPr>
          </a:p>
        </p:txBody>
      </p:sp>
    </p:spTree>
    <p:extLst>
      <p:ext uri="{BB962C8B-B14F-4D97-AF65-F5344CB8AC3E}">
        <p14:creationId xmlns:p14="http://schemas.microsoft.com/office/powerpoint/2010/main" val="1108665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37B4BA-3760-B159-9E9C-577EA270AC0A}"/>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latin typeface="Verdana Pro"/>
                <a:cs typeface="Calibri Light"/>
              </a:rPr>
              <a:t>OBJECTIVES OF OUR PROJECT</a:t>
            </a:r>
            <a:endParaRPr lang="en-US" sz="4000">
              <a:solidFill>
                <a:srgbClr val="FFFFFF"/>
              </a:solidFill>
              <a:latin typeface="Verdana Pro"/>
            </a:endParaRPr>
          </a:p>
        </p:txBody>
      </p:sp>
      <p:graphicFrame>
        <p:nvGraphicFramePr>
          <p:cNvPr id="14" name="Content Placeholder 2">
            <a:extLst>
              <a:ext uri="{FF2B5EF4-FFF2-40B4-BE49-F238E27FC236}">
                <a16:creationId xmlns:a16="http://schemas.microsoft.com/office/drawing/2014/main" id="{84DF79BE-0726-9C0F-4ACB-1B31849B3EA3}"/>
              </a:ext>
            </a:extLst>
          </p:cNvPr>
          <p:cNvGraphicFramePr>
            <a:graphicFrameLocks noGrp="1"/>
          </p:cNvGraphicFramePr>
          <p:nvPr>
            <p:ph idx="1"/>
            <p:extLst>
              <p:ext uri="{D42A27DB-BD31-4B8C-83A1-F6EECF244321}">
                <p14:modId xmlns:p14="http://schemas.microsoft.com/office/powerpoint/2010/main" val="2648622864"/>
              </p:ext>
            </p:extLst>
          </p:nvPr>
        </p:nvGraphicFramePr>
        <p:xfrm>
          <a:off x="204028" y="1715481"/>
          <a:ext cx="11754223" cy="51372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2" name="Rectangle 21">
            <a:extLst>
              <a:ext uri="{FF2B5EF4-FFF2-40B4-BE49-F238E27FC236}">
                <a16:creationId xmlns:a16="http://schemas.microsoft.com/office/drawing/2014/main" id="{A79B28BF-2A78-7375-BA4C-3C064E57FBE2}"/>
              </a:ext>
            </a:extLst>
          </p:cNvPr>
          <p:cNvSpPr/>
          <p:nvPr/>
        </p:nvSpPr>
        <p:spPr>
          <a:xfrm>
            <a:off x="2473" y="6454734"/>
            <a:ext cx="3176649"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cs typeface="Calibri" panose="020F0502020204030204"/>
              </a:rPr>
              <a:t>D M AKSHAY - AP21110011219</a:t>
            </a:r>
            <a:endParaRPr lang="en-US">
              <a:cs typeface="Calibri" panose="020F0502020204030204"/>
            </a:endParaRPr>
          </a:p>
        </p:txBody>
      </p:sp>
    </p:spTree>
    <p:extLst>
      <p:ext uri="{BB962C8B-B14F-4D97-AF65-F5344CB8AC3E}">
        <p14:creationId xmlns:p14="http://schemas.microsoft.com/office/powerpoint/2010/main" val="135095097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46708FAB-3898-47A9-B05A-AB9ECBD9E7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DDB508-5B4B-23A9-6412-6243EB490870}"/>
              </a:ext>
            </a:extLst>
          </p:cNvPr>
          <p:cNvSpPr>
            <a:spLocks noGrp="1"/>
          </p:cNvSpPr>
          <p:nvPr>
            <p:ph type="title"/>
          </p:nvPr>
        </p:nvSpPr>
        <p:spPr>
          <a:xfrm>
            <a:off x="1136398" y="457201"/>
            <a:ext cx="10117810" cy="1150470"/>
          </a:xfrm>
        </p:spPr>
        <p:txBody>
          <a:bodyPr anchor="b">
            <a:normAutofit/>
          </a:bodyPr>
          <a:lstStyle/>
          <a:p>
            <a:r>
              <a:rPr lang="en-US" sz="4000" b="1">
                <a:cs typeface="Calibri Light"/>
              </a:rPr>
              <a:t>Dataset</a:t>
            </a:r>
          </a:p>
        </p:txBody>
      </p:sp>
      <p:sp>
        <p:nvSpPr>
          <p:cNvPr id="3" name="Content Placeholder 2">
            <a:extLst>
              <a:ext uri="{FF2B5EF4-FFF2-40B4-BE49-F238E27FC236}">
                <a16:creationId xmlns:a16="http://schemas.microsoft.com/office/drawing/2014/main" id="{17352217-502B-8245-7707-930D615B8877}"/>
              </a:ext>
            </a:extLst>
          </p:cNvPr>
          <p:cNvSpPr>
            <a:spLocks noGrp="1"/>
          </p:cNvSpPr>
          <p:nvPr>
            <p:ph idx="1"/>
          </p:nvPr>
        </p:nvSpPr>
        <p:spPr>
          <a:xfrm>
            <a:off x="1150286" y="1980775"/>
            <a:ext cx="6001836" cy="3632824"/>
          </a:xfrm>
        </p:spPr>
        <p:txBody>
          <a:bodyPr vert="horz" lIns="91440" tIns="45720" rIns="91440" bIns="45720" rtlCol="0" anchor="t">
            <a:normAutofit/>
          </a:bodyPr>
          <a:lstStyle/>
          <a:p>
            <a:pPr marL="0" indent="0">
              <a:buNone/>
            </a:pPr>
            <a:r>
              <a:rPr lang="en-US" sz="1900">
                <a:ea typeface="+mn-lt"/>
                <a:cs typeface="+mn-lt"/>
              </a:rPr>
              <a:t>UCF101 stands as an expansive repository of genuine action videos, meticulously curated from YouTube and featuring an extensive spectrum of 101 distinct action categories. Serving as an evolutionary extension of the UCF50 dataset, which concentrated on 50 action categories,UCF101 substantially broadens the scope of action recognition research. The subset of the dataset taken by us consists of 5 classes namely, “CricketShot”, “PlayingCello”, "Punch”, “ShavingBeard”, “TennisSwing”. There are a total of 600 videos allocated for training both models namely 3D-CNN and hybrid CNN RNN(GRU). Each Video class consists of around 120 videos of the respective action.</a:t>
            </a:r>
            <a:endParaRPr lang="en-US" sz="1900">
              <a:cs typeface="Calibri" panose="020F0502020204030204"/>
            </a:endParaRPr>
          </a:p>
        </p:txBody>
      </p:sp>
      <p:pic>
        <p:nvPicPr>
          <p:cNvPr id="5" name="Picture 4" descr="Digital financial graph">
            <a:extLst>
              <a:ext uri="{FF2B5EF4-FFF2-40B4-BE49-F238E27FC236}">
                <a16:creationId xmlns:a16="http://schemas.microsoft.com/office/drawing/2014/main" id="{FC08F48E-1836-01A1-A7F6-5709DA08C4EB}"/>
              </a:ext>
            </a:extLst>
          </p:cNvPr>
          <p:cNvPicPr>
            <a:picLocks noChangeAspect="1"/>
          </p:cNvPicPr>
          <p:nvPr/>
        </p:nvPicPr>
        <p:blipFill rotWithShape="1">
          <a:blip r:embed="rId2"/>
          <a:srcRect l="25729" r="16225" b="1"/>
          <a:stretch/>
        </p:blipFill>
        <p:spPr>
          <a:xfrm>
            <a:off x="7153148" y="789479"/>
            <a:ext cx="4543055" cy="4373359"/>
          </a:xfrm>
          <a:prstGeom prst="rect">
            <a:avLst/>
          </a:prstGeom>
        </p:spPr>
      </p:pic>
      <p:sp>
        <p:nvSpPr>
          <p:cNvPr id="16" name="Rectangle 15">
            <a:extLst>
              <a:ext uri="{FF2B5EF4-FFF2-40B4-BE49-F238E27FC236}">
                <a16:creationId xmlns:a16="http://schemas.microsoft.com/office/drawing/2014/main" id="{2E438CA0-CB4D-4C94-8C39-9C7FC9BBE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12191998" cy="461774"/>
          </a:xfrm>
          <a:prstGeom prst="rect">
            <a:avLst/>
          </a:prstGeom>
          <a:gradFill>
            <a:gsLst>
              <a:gs pos="0">
                <a:srgbClr val="000000"/>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B2C05E3-84E7-4957-95EF-B471CBF71C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4076698" cy="464399"/>
          </a:xfrm>
          <a:prstGeom prst="rect">
            <a:avLst/>
          </a:prstGeom>
          <a:gradFill>
            <a:gsLst>
              <a:gs pos="0">
                <a:srgbClr val="000000">
                  <a:alpha val="46000"/>
                </a:srgbClr>
              </a:gs>
              <a:gs pos="99000">
                <a:schemeClr val="accent1"/>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66F1CE2-A727-054A-1343-4AE9425C6BC8}"/>
              </a:ext>
            </a:extLst>
          </p:cNvPr>
          <p:cNvSpPr/>
          <p:nvPr/>
        </p:nvSpPr>
        <p:spPr>
          <a:xfrm>
            <a:off x="2473" y="6403248"/>
            <a:ext cx="3331107" cy="457225"/>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cs typeface="Calibri" panose="020F0502020204030204"/>
              </a:rPr>
              <a:t>D M AKSHAY - AP21110011219</a:t>
            </a:r>
            <a:endParaRPr lang="en-US">
              <a:cs typeface="Calibri" panose="020F0502020204030204"/>
            </a:endParaRPr>
          </a:p>
        </p:txBody>
      </p:sp>
    </p:spTree>
    <p:extLst>
      <p:ext uri="{BB962C8B-B14F-4D97-AF65-F5344CB8AC3E}">
        <p14:creationId xmlns:p14="http://schemas.microsoft.com/office/powerpoint/2010/main" val="1563593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Question marks in a line and one question mark is lit">
            <a:extLst>
              <a:ext uri="{FF2B5EF4-FFF2-40B4-BE49-F238E27FC236}">
                <a16:creationId xmlns:a16="http://schemas.microsoft.com/office/drawing/2014/main" id="{996F6D24-DFEC-281D-B301-C7ED449F3454}"/>
              </a:ext>
            </a:extLst>
          </p:cNvPr>
          <p:cNvPicPr>
            <a:picLocks noChangeAspect="1"/>
          </p:cNvPicPr>
          <p:nvPr/>
        </p:nvPicPr>
        <p:blipFill rotWithShape="1">
          <a:blip r:embed="rId2"/>
          <a:srcRect t="721" r="23418" b="8376"/>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DBF583-3EC2-AB64-78C7-7423AEB98948}"/>
              </a:ext>
            </a:extLst>
          </p:cNvPr>
          <p:cNvSpPr>
            <a:spLocks noGrp="1"/>
          </p:cNvSpPr>
          <p:nvPr>
            <p:ph type="title"/>
          </p:nvPr>
        </p:nvSpPr>
        <p:spPr>
          <a:xfrm>
            <a:off x="966654" y="879420"/>
            <a:ext cx="4023360" cy="3204134"/>
          </a:xfrm>
        </p:spPr>
        <p:txBody>
          <a:bodyPr vert="horz" lIns="91440" tIns="45720" rIns="91440" bIns="45720" rtlCol="0" anchor="b">
            <a:normAutofit/>
          </a:bodyPr>
          <a:lstStyle/>
          <a:p>
            <a:r>
              <a:rPr lang="en-US" sz="6600" b="1">
                <a:solidFill>
                  <a:schemeClr val="bg1"/>
                </a:solidFill>
              </a:rPr>
              <a:t>What?</a:t>
            </a: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1844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16A08C8-98A8-6D11-7E5A-35B587AAE7AC}"/>
              </a:ext>
            </a:extLst>
          </p:cNvPr>
          <p:cNvSpPr txBox="1"/>
          <p:nvPr/>
        </p:nvSpPr>
        <p:spPr>
          <a:xfrm>
            <a:off x="511274" y="348865"/>
            <a:ext cx="10044023" cy="877729"/>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000" b="1" kern="1200">
                <a:solidFill>
                  <a:srgbClr val="FFFFFF"/>
                </a:solidFill>
                <a:latin typeface="+mj-lt"/>
                <a:ea typeface="+mj-ea"/>
                <a:cs typeface="+mj-cs"/>
              </a:rPr>
              <a:t>ACTION RECOGNITION</a:t>
            </a:r>
          </a:p>
        </p:txBody>
      </p:sp>
      <p:sp>
        <p:nvSpPr>
          <p:cNvPr id="3" name="TextBox 2">
            <a:extLst>
              <a:ext uri="{FF2B5EF4-FFF2-40B4-BE49-F238E27FC236}">
                <a16:creationId xmlns:a16="http://schemas.microsoft.com/office/drawing/2014/main" id="{DEF7F4A9-B4E2-EF12-9F87-360DCF4DA0CC}"/>
              </a:ext>
            </a:extLst>
          </p:cNvPr>
          <p:cNvSpPr txBox="1"/>
          <p:nvPr/>
        </p:nvSpPr>
        <p:spPr>
          <a:xfrm>
            <a:off x="378929" y="1879063"/>
            <a:ext cx="11421389"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658368">
              <a:spcAft>
                <a:spcPts val="600"/>
              </a:spcAft>
            </a:pPr>
            <a:r>
              <a:rPr lang="en-US" sz="4000" b="1">
                <a:latin typeface="Aptos"/>
                <a:cs typeface="Calibri"/>
              </a:rPr>
              <a:t>3D</a:t>
            </a:r>
            <a:r>
              <a:rPr lang="en-US" sz="4000" b="1" kern="1200">
                <a:latin typeface="Aptos"/>
                <a:cs typeface="Calibri"/>
              </a:rPr>
              <a:t> </a:t>
            </a:r>
            <a:r>
              <a:rPr lang="en-US" sz="4000" b="1">
                <a:latin typeface="Aptos"/>
                <a:cs typeface="Calibri"/>
              </a:rPr>
              <a:t>Convolutional Neural Networks</a:t>
            </a:r>
            <a:endParaRPr lang="en-US" sz="4000" b="1" err="1">
              <a:latin typeface="Aptos"/>
            </a:endParaRPr>
          </a:p>
        </p:txBody>
      </p:sp>
      <p:pic>
        <p:nvPicPr>
          <p:cNvPr id="7" name="Graphic 6" descr="Drawing Figure outline">
            <a:extLst>
              <a:ext uri="{FF2B5EF4-FFF2-40B4-BE49-F238E27FC236}">
                <a16:creationId xmlns:a16="http://schemas.microsoft.com/office/drawing/2014/main" id="{D6057418-D776-8F1E-6E1A-73C8B033740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62831" y="308245"/>
            <a:ext cx="914400" cy="914400"/>
          </a:xfrm>
          <a:prstGeom prst="rect">
            <a:avLst/>
          </a:prstGeom>
        </p:spPr>
      </p:pic>
      <p:graphicFrame>
        <p:nvGraphicFramePr>
          <p:cNvPr id="95" name="TextBox 3">
            <a:extLst>
              <a:ext uri="{FF2B5EF4-FFF2-40B4-BE49-F238E27FC236}">
                <a16:creationId xmlns:a16="http://schemas.microsoft.com/office/drawing/2014/main" id="{DC53956C-6C1B-9452-CB52-B7C7619335A4}"/>
              </a:ext>
            </a:extLst>
          </p:cNvPr>
          <p:cNvGraphicFramePr/>
          <p:nvPr>
            <p:extLst>
              <p:ext uri="{D42A27DB-BD31-4B8C-83A1-F6EECF244321}">
                <p14:modId xmlns:p14="http://schemas.microsoft.com/office/powerpoint/2010/main" val="3657001512"/>
              </p:ext>
            </p:extLst>
          </p:nvPr>
        </p:nvGraphicFramePr>
        <p:xfrm>
          <a:off x="379739" y="2719099"/>
          <a:ext cx="11139569" cy="355481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Rectangle 8">
            <a:extLst>
              <a:ext uri="{FF2B5EF4-FFF2-40B4-BE49-F238E27FC236}">
                <a16:creationId xmlns:a16="http://schemas.microsoft.com/office/drawing/2014/main" id="{510D7E89-54E9-3EAA-1565-2A9C3CA73556}"/>
              </a:ext>
            </a:extLst>
          </p:cNvPr>
          <p:cNvSpPr/>
          <p:nvPr/>
        </p:nvSpPr>
        <p:spPr>
          <a:xfrm>
            <a:off x="2473" y="6454734"/>
            <a:ext cx="3374571"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cs typeface="Calibri" panose="020F0502020204030204"/>
              </a:rPr>
              <a:t>Joydeep Ghosh - AP21110010557</a:t>
            </a:r>
            <a:endParaRPr lang="en-US">
              <a:cs typeface="Calibri" panose="020F0502020204030204"/>
            </a:endParaRPr>
          </a:p>
        </p:txBody>
      </p:sp>
    </p:spTree>
    <p:extLst>
      <p:ext uri="{BB962C8B-B14F-4D97-AF65-F5344CB8AC3E}">
        <p14:creationId xmlns:p14="http://schemas.microsoft.com/office/powerpoint/2010/main" val="16740918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A9890A6-A933-9B1C-2385-12DEE139B1E7}"/>
              </a:ext>
            </a:extLst>
          </p:cNvPr>
          <p:cNvSpPr>
            <a:spLocks noGrp="1"/>
          </p:cNvSpPr>
          <p:nvPr>
            <p:ph type="ctrTitle"/>
          </p:nvPr>
        </p:nvSpPr>
        <p:spPr>
          <a:xfrm>
            <a:off x="660041" y="2767106"/>
            <a:ext cx="2880828" cy="3071906"/>
          </a:xfrm>
        </p:spPr>
        <p:txBody>
          <a:bodyPr anchor="t">
            <a:normAutofit/>
          </a:bodyPr>
          <a:lstStyle/>
          <a:p>
            <a:pPr algn="l"/>
            <a:r>
              <a:rPr lang="en-US" sz="3400">
                <a:solidFill>
                  <a:srgbClr val="FFFFFF"/>
                </a:solidFill>
                <a:latin typeface="Verdana Pro"/>
                <a:ea typeface="Calibri Light"/>
                <a:cs typeface="Calibri Light"/>
              </a:rPr>
              <a:t>How 3D CNN Architecture Works??</a:t>
            </a:r>
            <a:endParaRPr lang="en-US" sz="3400">
              <a:solidFill>
                <a:srgbClr val="FFFFFF"/>
              </a:solidFill>
              <a:latin typeface="Verdana Pro"/>
            </a:endParaRPr>
          </a:p>
        </p:txBody>
      </p:sp>
      <p:pic>
        <p:nvPicPr>
          <p:cNvPr id="7" name="Picture 6" descr="A diagram of a rectangular object&#10;&#10;Description automatically generated">
            <a:extLst>
              <a:ext uri="{FF2B5EF4-FFF2-40B4-BE49-F238E27FC236}">
                <a16:creationId xmlns:a16="http://schemas.microsoft.com/office/drawing/2014/main" id="{B5EBDEC2-57D9-630D-4970-321A3E201FCD}"/>
              </a:ext>
            </a:extLst>
          </p:cNvPr>
          <p:cNvPicPr>
            <a:picLocks noChangeAspect="1"/>
          </p:cNvPicPr>
          <p:nvPr/>
        </p:nvPicPr>
        <p:blipFill rotWithShape="1">
          <a:blip r:embed="rId2"/>
          <a:srcRect l="34880" t="24977" r="34092" b="24242"/>
          <a:stretch/>
        </p:blipFill>
        <p:spPr>
          <a:xfrm>
            <a:off x="4898053" y="467208"/>
            <a:ext cx="6434498" cy="5923584"/>
          </a:xfrm>
          <a:prstGeom prst="rect">
            <a:avLst/>
          </a:prstGeom>
        </p:spPr>
      </p:pic>
      <p:sp>
        <p:nvSpPr>
          <p:cNvPr id="4" name="Rectangle 3">
            <a:extLst>
              <a:ext uri="{FF2B5EF4-FFF2-40B4-BE49-F238E27FC236}">
                <a16:creationId xmlns:a16="http://schemas.microsoft.com/office/drawing/2014/main" id="{0ED11F12-609E-6FA2-5E11-550BB6D51881}"/>
              </a:ext>
            </a:extLst>
          </p:cNvPr>
          <p:cNvSpPr/>
          <p:nvPr/>
        </p:nvSpPr>
        <p:spPr>
          <a:xfrm>
            <a:off x="2473" y="6454734"/>
            <a:ext cx="3374571"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cs typeface="Calibri" panose="020F0502020204030204"/>
              </a:rPr>
              <a:t>Joydeep Ghosh - AP21110010557</a:t>
            </a:r>
            <a:endParaRPr lang="en-US">
              <a:cs typeface="Calibri" panose="020F0502020204030204"/>
            </a:endParaRPr>
          </a:p>
        </p:txBody>
      </p:sp>
    </p:spTree>
    <p:extLst>
      <p:ext uri="{BB962C8B-B14F-4D97-AF65-F5344CB8AC3E}">
        <p14:creationId xmlns:p14="http://schemas.microsoft.com/office/powerpoint/2010/main" val="3019625356"/>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272C2E-63AD-2A10-1DFC-F0D29E329571}"/>
              </a:ext>
            </a:extLst>
          </p:cNvPr>
          <p:cNvSpPr>
            <a:spLocks noGrp="1"/>
          </p:cNvSpPr>
          <p:nvPr>
            <p:ph type="title"/>
          </p:nvPr>
        </p:nvSpPr>
        <p:spPr>
          <a:xfrm>
            <a:off x="640080" y="2074363"/>
            <a:ext cx="2752354" cy="2709275"/>
          </a:xfrm>
          <a:prstGeom prst="ellipse">
            <a:avLst/>
          </a:prstGeom>
          <a:solidFill>
            <a:srgbClr val="0070C0"/>
          </a:solidFill>
          <a:ln w="174625" cmpd="thinThick">
            <a:solidFill>
              <a:srgbClr val="002060"/>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Example of Working of 3D CNN</a:t>
            </a:r>
          </a:p>
        </p:txBody>
      </p:sp>
      <p:pic>
        <p:nvPicPr>
          <p:cNvPr id="7" name="Content Placeholder 6" descr="A diagram of a structure&#10;&#10;Description automatically generated">
            <a:extLst>
              <a:ext uri="{FF2B5EF4-FFF2-40B4-BE49-F238E27FC236}">
                <a16:creationId xmlns:a16="http://schemas.microsoft.com/office/drawing/2014/main" id="{3B333144-2AFB-067B-025C-888150144829}"/>
              </a:ext>
            </a:extLst>
          </p:cNvPr>
          <p:cNvPicPr>
            <a:picLocks noGrp="1" noChangeAspect="1"/>
          </p:cNvPicPr>
          <p:nvPr>
            <p:ph idx="1"/>
          </p:nvPr>
        </p:nvPicPr>
        <p:blipFill>
          <a:blip r:embed="rId2"/>
          <a:stretch>
            <a:fillRect/>
          </a:stretch>
        </p:blipFill>
        <p:spPr>
          <a:xfrm>
            <a:off x="3250406" y="942172"/>
            <a:ext cx="8953499" cy="4594242"/>
          </a:xfrm>
        </p:spPr>
      </p:pic>
      <p:sp>
        <p:nvSpPr>
          <p:cNvPr id="4" name="Rectangle 3">
            <a:extLst>
              <a:ext uri="{FF2B5EF4-FFF2-40B4-BE49-F238E27FC236}">
                <a16:creationId xmlns:a16="http://schemas.microsoft.com/office/drawing/2014/main" id="{5843FB4B-997F-DC71-5652-AB671408C4D8}"/>
              </a:ext>
            </a:extLst>
          </p:cNvPr>
          <p:cNvSpPr/>
          <p:nvPr/>
        </p:nvSpPr>
        <p:spPr>
          <a:xfrm>
            <a:off x="2473" y="6454734"/>
            <a:ext cx="3374571" cy="4057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cs typeface="Calibri" panose="020F0502020204030204"/>
              </a:rPr>
              <a:t>Joydeep Ghosh - AP21110010557</a:t>
            </a:r>
            <a:endParaRPr lang="en-US">
              <a:cs typeface="Calibri" panose="020F0502020204030204"/>
            </a:endParaRPr>
          </a:p>
        </p:txBody>
      </p:sp>
    </p:spTree>
    <p:extLst>
      <p:ext uri="{BB962C8B-B14F-4D97-AF65-F5344CB8AC3E}">
        <p14:creationId xmlns:p14="http://schemas.microsoft.com/office/powerpoint/2010/main" val="3160542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26</Slides>
  <Notes>0</Notes>
  <HiddenSlides>0</HiddenSlide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ACTION RECOGNITION IN VIDEO</vt:lpstr>
      <vt:lpstr>Table of Contents</vt:lpstr>
      <vt:lpstr>INTRODUCTION</vt:lpstr>
      <vt:lpstr>OBJECTIVES OF OUR PROJECT</vt:lpstr>
      <vt:lpstr>Dataset</vt:lpstr>
      <vt:lpstr>What?</vt:lpstr>
      <vt:lpstr>PowerPoint Presentation</vt:lpstr>
      <vt:lpstr>How 3D CNN Architecture Works??</vt:lpstr>
      <vt:lpstr>Example of Working of 3D CNN</vt:lpstr>
      <vt:lpstr>Video Classification using 3D CNN</vt:lpstr>
      <vt:lpstr>PowerPoint Presentation</vt:lpstr>
      <vt:lpstr>PowerPoint Presentation</vt:lpstr>
      <vt:lpstr>How does CNN-RNN (GRU layers) Work ? </vt:lpstr>
      <vt:lpstr> Structure of GRU</vt:lpstr>
      <vt:lpstr>Example of Working of CNN-RNN architecture</vt:lpstr>
      <vt:lpstr>Video Classification using CNN-RNN </vt:lpstr>
      <vt:lpstr>CNN-RNN Architecture</vt:lpstr>
      <vt:lpstr>Results and Outputs</vt:lpstr>
      <vt:lpstr>PowerPoint Presentation</vt:lpstr>
      <vt:lpstr>PowerPoint Presentation</vt:lpstr>
      <vt:lpstr>Comparing the Two Models  (Accuracy)</vt:lpstr>
      <vt:lpstr>Comparing the Two Models  (Loss)</vt:lpstr>
      <vt:lpstr>Comparing the Two Models  (Learning)</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cp:revision>
  <dcterms:created xsi:type="dcterms:W3CDTF">2023-12-06T11:06:46Z</dcterms:created>
  <dcterms:modified xsi:type="dcterms:W3CDTF">2023-12-08T05:53:14Z</dcterms:modified>
</cp:coreProperties>
</file>

<file path=docProps/thumbnail.jpeg>
</file>